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9"/>
  </p:notesMasterIdLst>
  <p:sldIdLst>
    <p:sldId id="288" r:id="rId2"/>
    <p:sldId id="262" r:id="rId3"/>
    <p:sldId id="259" r:id="rId4"/>
    <p:sldId id="258" r:id="rId5"/>
    <p:sldId id="263" r:id="rId6"/>
    <p:sldId id="264" r:id="rId7"/>
    <p:sldId id="265" r:id="rId8"/>
    <p:sldId id="266" r:id="rId9"/>
    <p:sldId id="267" r:id="rId10"/>
    <p:sldId id="268" r:id="rId11"/>
    <p:sldId id="269" r:id="rId12"/>
    <p:sldId id="271" r:id="rId13"/>
    <p:sldId id="292" r:id="rId14"/>
    <p:sldId id="272" r:id="rId15"/>
    <p:sldId id="273" r:id="rId16"/>
    <p:sldId id="274" r:id="rId17"/>
    <p:sldId id="275" r:id="rId18"/>
    <p:sldId id="276" r:id="rId19"/>
    <p:sldId id="277" r:id="rId20"/>
    <p:sldId id="278" r:id="rId21"/>
    <p:sldId id="279" r:id="rId22"/>
    <p:sldId id="301" r:id="rId23"/>
    <p:sldId id="293" r:id="rId24"/>
    <p:sldId id="295" r:id="rId25"/>
    <p:sldId id="296" r:id="rId26"/>
    <p:sldId id="297" r:id="rId27"/>
    <p:sldId id="298" r:id="rId28"/>
    <p:sldId id="299" r:id="rId29"/>
    <p:sldId id="300" r:id="rId30"/>
    <p:sldId id="281" r:id="rId31"/>
    <p:sldId id="283" r:id="rId32"/>
    <p:sldId id="284" r:id="rId33"/>
    <p:sldId id="285" r:id="rId34"/>
    <p:sldId id="294" r:id="rId35"/>
    <p:sldId id="287" r:id="rId36"/>
    <p:sldId id="289" r:id="rId37"/>
    <p:sldId id="290" r:id="rId38"/>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A11"/>
    <a:srgbClr val="FF0000"/>
    <a:srgbClr val="E6001C"/>
    <a:srgbClr val="CD09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426" autoAdjust="0"/>
    <p:restoredTop sz="97158" autoAdjust="0"/>
  </p:normalViewPr>
  <p:slideViewPr>
    <p:cSldViewPr>
      <p:cViewPr>
        <p:scale>
          <a:sx n="70" d="100"/>
          <a:sy n="70" d="100"/>
        </p:scale>
        <p:origin x="-1308" y="-132"/>
      </p:cViewPr>
      <p:guideLst>
        <p:guide orient="horz" pos="3792"/>
        <p:guide pos="2880"/>
      </p:guideLst>
    </p:cSldViewPr>
  </p:slideViewPr>
  <p:outlineViewPr>
    <p:cViewPr>
      <p:scale>
        <a:sx n="33" d="100"/>
        <a:sy n="33" d="100"/>
      </p:scale>
      <p:origin x="0" y="5160"/>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Book2"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2.74086396662463E-2"/>
          <c:y val="0.120075601141077"/>
          <c:w val="0.61649976564337805"/>
          <c:h val="0.83400607484523603"/>
        </c:manualLayout>
      </c:layout>
      <c:pieChart>
        <c:varyColors val="1"/>
        <c:dLbls>
          <c:showLegendKey val="0"/>
          <c:showVal val="1"/>
          <c:showCatName val="0"/>
          <c:showSerName val="0"/>
          <c:showPercent val="0"/>
          <c:showBubbleSize val="0"/>
          <c:showLeaderLines val="1"/>
        </c:dLbls>
        <c:firstSliceAng val="0"/>
      </c:pieChart>
    </c:plotArea>
    <c:legend>
      <c:legendPos val="r"/>
      <c:layout>
        <c:manualLayout>
          <c:xMode val="edge"/>
          <c:yMode val="edge"/>
          <c:x val="0.63142442719965097"/>
          <c:y val="0.39270295306411002"/>
          <c:w val="0.36514260717410302"/>
          <c:h val="0.24281109651296101"/>
        </c:manualLayout>
      </c:layout>
      <c:overlay val="0"/>
      <c:txPr>
        <a:bodyPr/>
        <a:lstStyle/>
        <a:p>
          <a:pPr>
            <a:defRPr sz="1400"/>
          </a:pPr>
          <a:endParaRPr lang="en-US"/>
        </a:p>
      </c:txPr>
    </c:legend>
    <c:plotVisOnly val="1"/>
    <c:dispBlanksAs val="zero"/>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48883F1B-4AF9-4886-B788-3D8AEAE4B106}" type="datetimeFigureOut">
              <a:rPr lang="en-US" smtClean="0"/>
              <a:pPr/>
              <a:t>10/11/2013</a:t>
            </a:fld>
            <a:endParaRPr lang="en-US" dirty="0"/>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D9F0F021-DFA1-4763-A6D2-00ACE0DAB007}" type="slidenum">
              <a:rPr lang="en-US" smtClean="0"/>
              <a:pPr/>
              <a:t>‹#›</a:t>
            </a:fld>
            <a:endParaRPr lang="en-US" dirty="0"/>
          </a:p>
        </p:txBody>
      </p:sp>
    </p:spTree>
    <p:extLst>
      <p:ext uri="{BB962C8B-B14F-4D97-AF65-F5344CB8AC3E}">
        <p14:creationId xmlns:p14="http://schemas.microsoft.com/office/powerpoint/2010/main" val="10064434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cap="none" baseline="0" dirty="0" smtClean="0"/>
              <a:t>In this slide, we are all going to introduce ourselves and our current positions in the following order:  </a:t>
            </a:r>
          </a:p>
          <a:p>
            <a:pPr marL="228600" indent="-228600">
              <a:buFont typeface="+mj-lt"/>
              <a:buAutoNum type="arabicPeriod"/>
            </a:pPr>
            <a:r>
              <a:rPr lang="en-US" b="1" cap="none" baseline="0" dirty="0" smtClean="0"/>
              <a:t>Marco A. Gonzalez – MathForward Implementation Supervisor</a:t>
            </a:r>
          </a:p>
          <a:p>
            <a:pPr marL="228600" indent="-228600">
              <a:buFont typeface="+mj-lt"/>
              <a:buAutoNum type="arabicPeriod"/>
            </a:pPr>
            <a:r>
              <a:rPr lang="en-US" b="1" cap="none" baseline="0" dirty="0" smtClean="0"/>
              <a:t>Valerie Hudson – MathForward Implementation Supervisor</a:t>
            </a:r>
          </a:p>
          <a:p>
            <a:pPr marL="228600" indent="-228600">
              <a:buFont typeface="+mj-lt"/>
              <a:buAutoNum type="arabicPeriod"/>
            </a:pPr>
            <a:r>
              <a:rPr lang="en-US" b="1" cap="none" baseline="0" dirty="0" smtClean="0"/>
              <a:t>Sandra Hocutt – MathForward Implementation Specialist</a:t>
            </a:r>
          </a:p>
          <a:p>
            <a:pPr marL="228600" indent="-228600">
              <a:buFont typeface="+mj-lt"/>
              <a:buAutoNum type="arabicPeriod"/>
            </a:pPr>
            <a:r>
              <a:rPr lang="en-US" b="1" cap="none" baseline="0" dirty="0" smtClean="0"/>
              <a:t>Amador Vasquez – Lubbock ISD K-12 Math Coordinator</a:t>
            </a:r>
          </a:p>
          <a:p>
            <a:endParaRPr lang="en-US" cap="none" baseline="0" dirty="0" smtClean="0"/>
          </a:p>
          <a:p>
            <a:r>
              <a:rPr lang="en-US" cap="none" baseline="0" dirty="0" smtClean="0"/>
              <a:t>Note:  The talking points on this slide are the same as for slide 3.</a:t>
            </a:r>
          </a:p>
          <a:p>
            <a:endParaRPr lang="en-US" cap="none" baseline="0" dirty="0" smtClean="0"/>
          </a:p>
          <a:p>
            <a:r>
              <a:rPr lang="en-US" cap="none" baseline="0" dirty="0" smtClean="0"/>
              <a:t>TI MathForward is an algebra readiness program designed to increase students’ success in mathematics by engaging them in the Mathematical Practices through technology and improving  their understanding of critical algebra concepts through technology-enhanced lessons.</a:t>
            </a:r>
          </a:p>
          <a:p>
            <a:endParaRPr lang="en-US" cap="none" baseline="0" dirty="0" smtClean="0"/>
          </a:p>
          <a:p>
            <a:r>
              <a:rPr lang="en-US" cap="none" baseline="0" dirty="0" smtClean="0"/>
              <a:t>Through the MathForward program, teachers receive professional development, one-on-one classroom coaching, lessons, and technology support that help them understand the content and practices needed to succeed with their students.</a:t>
            </a:r>
          </a:p>
          <a:p>
            <a:endParaRPr lang="en-US" dirty="0"/>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4668660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pPr>
            <a:r>
              <a:rPr lang="en-US" sz="1400" b="1" dirty="0" smtClean="0"/>
              <a:t>Marco will invite Sandra and Valerie to share</a:t>
            </a:r>
            <a:r>
              <a:rPr lang="en-US" sz="1400" b="1" baseline="0" dirty="0" smtClean="0"/>
              <a:t> their experiences:</a:t>
            </a:r>
          </a:p>
          <a:p>
            <a:pPr>
              <a:lnSpc>
                <a:spcPct val="100000"/>
              </a:lnSpc>
            </a:pPr>
            <a:endParaRPr lang="en-US" sz="1400" b="1" baseline="0" dirty="0" smtClean="0"/>
          </a:p>
          <a:p>
            <a:pPr>
              <a:lnSpc>
                <a:spcPct val="100000"/>
              </a:lnSpc>
            </a:pPr>
            <a:r>
              <a:rPr lang="en-US" sz="1400" b="1" baseline="0" dirty="0" smtClean="0"/>
              <a:t>Valerie will discuss her experiences with student engagement in Lubbock.  </a:t>
            </a:r>
          </a:p>
          <a:p>
            <a:pPr>
              <a:lnSpc>
                <a:spcPct val="100000"/>
              </a:lnSpc>
            </a:pPr>
            <a:endParaRPr lang="en-US" sz="1400" b="1" baseline="0" dirty="0" smtClean="0"/>
          </a:p>
          <a:p>
            <a:pPr>
              <a:lnSpc>
                <a:spcPct val="100000"/>
              </a:lnSpc>
            </a:pPr>
            <a:r>
              <a:rPr lang="en-US" sz="1400" b="1" baseline="0" dirty="0" smtClean="0"/>
              <a:t>Sandra will discuss her experiences with student engagement in Lubbock.  </a:t>
            </a:r>
            <a:endParaRPr lang="en-US" sz="1400" b="1" dirty="0" smtClean="0"/>
          </a:p>
          <a:p>
            <a:pPr>
              <a:lnSpc>
                <a:spcPct val="100000"/>
              </a:lnSpc>
            </a:pPr>
            <a:endParaRPr lang="en-US" sz="1400" dirty="0" smtClean="0"/>
          </a:p>
          <a:p>
            <a:pPr>
              <a:lnSpc>
                <a:spcPct val="100000"/>
              </a:lnSpc>
            </a:pPr>
            <a:r>
              <a:rPr lang="en-US" sz="1400" dirty="0" smtClean="0"/>
              <a:t>The </a:t>
            </a:r>
            <a:r>
              <a:rPr lang="en-US" sz="1400" dirty="0"/>
              <a:t>TI-Nspire Navigator system provides an avenue for engaging students in </a:t>
            </a:r>
            <a:r>
              <a:rPr lang="en-US" sz="1400" dirty="0" smtClean="0"/>
              <a:t>mathematics.  </a:t>
            </a:r>
            <a:r>
              <a:rPr lang="en-US" sz="1400" dirty="0"/>
              <a:t>By using the results from Quick Polls and Class Capture, teachers are able to:</a:t>
            </a:r>
          </a:p>
          <a:p>
            <a:pPr marL="285734" indent="-285734">
              <a:buFontTx/>
              <a:buChar char="-"/>
            </a:pPr>
            <a:r>
              <a:rPr lang="en-US" sz="1400" dirty="0"/>
              <a:t>Probe for student understanding and use student responses to facilitate class discussions</a:t>
            </a:r>
          </a:p>
          <a:p>
            <a:pPr marL="285734" indent="-285734">
              <a:buFontTx/>
              <a:buChar char="-"/>
            </a:pPr>
            <a:r>
              <a:rPr lang="en-US" sz="1400" dirty="0"/>
              <a:t>Guide their discourse, instructing students on how to build a logical explanation for their results </a:t>
            </a:r>
            <a:endParaRPr lang="en-US" sz="1400" dirty="0" smtClean="0"/>
          </a:p>
          <a:p>
            <a:pPr marL="285734" indent="-285734">
              <a:buFontTx/>
              <a:buChar char="-"/>
            </a:pPr>
            <a:r>
              <a:rPr lang="en-US" sz="1400" dirty="0" smtClean="0"/>
              <a:t>Provide </a:t>
            </a:r>
            <a:r>
              <a:rPr lang="en-US" sz="1400" dirty="0"/>
              <a:t>relevance for discussions with their students</a:t>
            </a:r>
          </a:p>
          <a:p>
            <a:pPr marL="285734" indent="-285734">
              <a:buFontTx/>
              <a:buChar char="-"/>
            </a:pPr>
            <a:r>
              <a:rPr lang="en-US" sz="1400" dirty="0"/>
              <a:t>Help students identify the precise language needed to clearly express numerical answers and support their conclusions </a:t>
            </a:r>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3296663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7408622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spcAft>
                <a:spcPts val="600"/>
              </a:spcAft>
            </a:pPr>
            <a:r>
              <a:rPr lang="en-US" sz="1400" b="1" dirty="0" smtClean="0"/>
              <a:t>Marco will briefly discuss this slide.</a:t>
            </a:r>
            <a:r>
              <a:rPr lang="en-US" sz="1400" b="1" baseline="0" dirty="0" smtClean="0"/>
              <a:t> </a:t>
            </a:r>
          </a:p>
          <a:p>
            <a:pPr>
              <a:spcBef>
                <a:spcPts val="600"/>
              </a:spcBef>
              <a:spcAft>
                <a:spcPts val="600"/>
              </a:spcAft>
            </a:pPr>
            <a:r>
              <a:rPr lang="en-US" sz="1400" b="1" baseline="0" dirty="0" smtClean="0"/>
              <a:t> </a:t>
            </a:r>
          </a:p>
          <a:p>
            <a:pPr>
              <a:spcBef>
                <a:spcPts val="600"/>
              </a:spcBef>
              <a:spcAft>
                <a:spcPts val="600"/>
              </a:spcAft>
            </a:pPr>
            <a:r>
              <a:rPr lang="en-US" sz="1400" b="1" baseline="0" dirty="0" smtClean="0"/>
              <a:t>Marco will invite Amador to discuss the impact of MathForward coaching with respect to the teachers we are supporting in Lubbock. </a:t>
            </a:r>
            <a:endParaRPr lang="en-US" sz="1400" b="1" dirty="0" smtClean="0"/>
          </a:p>
          <a:p>
            <a:pPr>
              <a:spcBef>
                <a:spcPts val="600"/>
              </a:spcBef>
              <a:spcAft>
                <a:spcPts val="600"/>
              </a:spcAft>
            </a:pPr>
            <a:endParaRPr lang="en-US" sz="1400" dirty="0" smtClean="0"/>
          </a:p>
          <a:p>
            <a:pPr>
              <a:spcBef>
                <a:spcPts val="600"/>
              </a:spcBef>
              <a:spcAft>
                <a:spcPts val="600"/>
              </a:spcAft>
            </a:pPr>
            <a:r>
              <a:rPr lang="en-US" sz="1400" dirty="0" smtClean="0"/>
              <a:t>Individualized </a:t>
            </a:r>
            <a:r>
              <a:rPr lang="en-US" sz="1400" dirty="0"/>
              <a:t>coaching provides teachers with support so that they can learn how to:</a:t>
            </a:r>
          </a:p>
          <a:p>
            <a:pPr lvl="1">
              <a:lnSpc>
                <a:spcPct val="120000"/>
              </a:lnSpc>
              <a:buFont typeface="Wingdings" pitchFamily="2" charset="2"/>
              <a:buChar char="§"/>
            </a:pPr>
            <a:r>
              <a:rPr lang="en-US" sz="1400" dirty="0"/>
              <a:t>Use Formative Assessment to gauge student understanding and adjust instruction immediately</a:t>
            </a:r>
          </a:p>
          <a:p>
            <a:pPr lvl="1">
              <a:lnSpc>
                <a:spcPct val="120000"/>
              </a:lnSpc>
              <a:buFont typeface="Wingdings" pitchFamily="2" charset="2"/>
              <a:buChar char="§"/>
            </a:pPr>
            <a:r>
              <a:rPr lang="en-US" sz="1400" dirty="0"/>
              <a:t>Recognize opportunities for students to meaningfully participate in class by asking questions and helping students to make conjectures, critique the reasoning of others, and evaluate the reasonableness of their solutions </a:t>
            </a:r>
            <a:endParaRPr lang="en-US" sz="1400" dirty="0" smtClean="0"/>
          </a:p>
          <a:p>
            <a:pPr lvl="1">
              <a:lnSpc>
                <a:spcPct val="120000"/>
              </a:lnSpc>
              <a:buFont typeface="Wingdings" pitchFamily="2" charset="2"/>
              <a:buChar char="§"/>
            </a:pPr>
            <a:r>
              <a:rPr lang="en-US" sz="1400" dirty="0" smtClean="0"/>
              <a:t>Facilitate </a:t>
            </a:r>
            <a:r>
              <a:rPr lang="en-US" sz="1400" dirty="0"/>
              <a:t>students’ engagement in the </a:t>
            </a:r>
            <a:r>
              <a:rPr lang="en-US" sz="1400" dirty="0" smtClean="0"/>
              <a:t>Practice</a:t>
            </a:r>
            <a:r>
              <a:rPr lang="en-US" sz="1400" baseline="0" dirty="0" smtClean="0"/>
              <a:t> of Mathematics</a:t>
            </a:r>
            <a:endParaRPr lang="en-US" sz="1400" dirty="0"/>
          </a:p>
          <a:p>
            <a:pPr lvl="1">
              <a:lnSpc>
                <a:spcPct val="120000"/>
              </a:lnSpc>
              <a:buFont typeface="Wingdings" pitchFamily="2" charset="2"/>
              <a:buChar char="§"/>
            </a:pPr>
            <a:r>
              <a:rPr lang="en-US" sz="1400" dirty="0"/>
              <a:t>Help students decide how to use tools appropriately and strategically </a:t>
            </a:r>
            <a:endParaRPr lang="en-US" sz="1400" dirty="0" smtClean="0"/>
          </a:p>
          <a:p>
            <a:pPr lvl="1">
              <a:lnSpc>
                <a:spcPct val="120000"/>
              </a:lnSpc>
              <a:buFont typeface="Wingdings" pitchFamily="2" charset="2"/>
              <a:buChar char="§"/>
            </a:pPr>
            <a:endParaRPr lang="en-US" sz="1400" dirty="0"/>
          </a:p>
          <a:p>
            <a:pPr lvl="0">
              <a:lnSpc>
                <a:spcPct val="120000"/>
              </a:lnSpc>
              <a:buFont typeface="Wingdings" pitchFamily="2" charset="2"/>
              <a:buNone/>
            </a:pPr>
            <a:r>
              <a:rPr lang="en-US" sz="1400" dirty="0"/>
              <a:t>Lesson Modeling:  Coach will teach a lesson to the teacher’s class to demonstrate HOW best to teach a particular concept using technology and highlighting the most relevant mathematical practices.</a:t>
            </a:r>
          </a:p>
          <a:p>
            <a:pPr lvl="0">
              <a:lnSpc>
                <a:spcPct val="120000"/>
              </a:lnSpc>
              <a:buFont typeface="Wingdings" pitchFamily="2" charset="2"/>
              <a:buNone/>
            </a:pPr>
            <a:r>
              <a:rPr lang="en-US" sz="1400" dirty="0"/>
              <a:t>Co-teaching Activities:  Coach might team-teach with the teacher for a class period or more.  </a:t>
            </a:r>
          </a:p>
          <a:p>
            <a:pPr defTabSz="897301">
              <a:lnSpc>
                <a:spcPct val="120000"/>
              </a:lnSpc>
            </a:pPr>
            <a:r>
              <a:rPr lang="en-US" sz="1400" dirty="0"/>
              <a:t>Classroom observations and reflections:  Coach will sit in the classroom and observe the teacher, not interrupting the class, but waiting till the end to share thoughts and ideas, and talking over potential strategies for later improvements. Coaching sessions are non-evaluative.  The coaches will record their observations for the teachers, but do not “grade” or “evaluate” the teachers.  Coaching should always be a “safe environment” so that the teachers can gain the most from on-the-spot learning.</a:t>
            </a:r>
          </a:p>
          <a:p>
            <a:pPr lvl="0">
              <a:lnSpc>
                <a:spcPct val="120000"/>
              </a:lnSpc>
              <a:buFont typeface="Wingdings" pitchFamily="2" charset="2"/>
              <a:buNone/>
            </a:pPr>
            <a:endParaRPr lang="en-US" sz="1400" dirty="0"/>
          </a:p>
          <a:p>
            <a:pPr lvl="0">
              <a:lnSpc>
                <a:spcPct val="120000"/>
              </a:lnSpc>
              <a:buFont typeface="Wingdings" pitchFamily="2" charset="2"/>
              <a:buNone/>
            </a:pPr>
            <a:r>
              <a:rPr lang="en-US" sz="1400" dirty="0"/>
              <a:t>Often coaches will employ a “I teach, we teach, you teach” strategy.  First, they will model how to teach a lesson, then they will team-teach with the teacher to try it together, then the teacher would teach the lesson solo, with the coach observing  and then reflecting with the teacher at the end of the day.</a:t>
            </a:r>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6783211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Marco will invite Valerie</a:t>
            </a:r>
            <a:r>
              <a:rPr lang="en-US" b="1" baseline="0" dirty="0" smtClean="0"/>
              <a:t> and Sandra to talk about their day to day experiences in Lubbock ISD</a:t>
            </a:r>
          </a:p>
          <a:p>
            <a:endParaRPr lang="en-US" b="1" baseline="0" dirty="0" smtClean="0"/>
          </a:p>
          <a:p>
            <a:r>
              <a:rPr lang="en-US" b="1" baseline="0" dirty="0" smtClean="0"/>
              <a:t>Valerie will describe her experiences first.  </a:t>
            </a:r>
          </a:p>
          <a:p>
            <a:endParaRPr lang="en-US" b="1" baseline="0" dirty="0" smtClean="0"/>
          </a:p>
          <a:p>
            <a:r>
              <a:rPr lang="en-US" b="1" baseline="0" dirty="0" smtClean="0"/>
              <a:t>Sandra will follow sharing her experience.</a:t>
            </a:r>
            <a:endParaRPr lang="en-US" b="1" dirty="0"/>
          </a:p>
        </p:txBody>
      </p:sp>
      <p:sp>
        <p:nvSpPr>
          <p:cNvPr id="4" name="Slide Number Placeholder 3"/>
          <p:cNvSpPr>
            <a:spLocks noGrp="1"/>
          </p:cNvSpPr>
          <p:nvPr>
            <p:ph type="sldNum" sz="quarter" idx="10"/>
          </p:nvPr>
        </p:nvSpPr>
        <p:spPr/>
        <p:txBody>
          <a:bodyPr/>
          <a:lstStyle/>
          <a:p>
            <a:fld id="{D9F0F021-DFA1-4763-A6D2-00ACE0DAB007}" type="slidenum">
              <a:rPr lang="en-US" smtClean="0"/>
              <a:pPr/>
              <a:t>13</a:t>
            </a:fld>
            <a:endParaRPr lang="en-US" dirty="0"/>
          </a:p>
        </p:txBody>
      </p:sp>
    </p:spTree>
    <p:extLst>
      <p:ext uri="{BB962C8B-B14F-4D97-AF65-F5344CB8AC3E}">
        <p14:creationId xmlns:p14="http://schemas.microsoft.com/office/powerpoint/2010/main" val="33878317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b="1" dirty="0" smtClean="0">
                <a:solidFill>
                  <a:srgbClr val="5C5C5C"/>
                </a:solidFill>
              </a:rPr>
              <a:t>Marco will discuss this slide.</a:t>
            </a:r>
          </a:p>
          <a:p>
            <a:endParaRPr lang="en-US" sz="1400" b="1" dirty="0" smtClean="0">
              <a:solidFill>
                <a:srgbClr val="5C5C5C"/>
              </a:solidFill>
            </a:endParaRPr>
          </a:p>
          <a:p>
            <a:r>
              <a:rPr lang="en-US" sz="1400" b="1" dirty="0" smtClean="0">
                <a:solidFill>
                  <a:srgbClr val="5C5C5C"/>
                </a:solidFill>
              </a:rPr>
              <a:t>Marco will invite Amador to share his view on the Professional Development</a:t>
            </a:r>
            <a:r>
              <a:rPr lang="en-US" sz="1400" b="1" baseline="0" dirty="0" smtClean="0">
                <a:solidFill>
                  <a:srgbClr val="5C5C5C"/>
                </a:solidFill>
              </a:rPr>
              <a:t> delivered by out MathForward Coaches.  </a:t>
            </a:r>
            <a:endParaRPr lang="en-US" sz="1400" b="1" dirty="0" smtClean="0">
              <a:solidFill>
                <a:srgbClr val="5C5C5C"/>
              </a:solidFill>
            </a:endParaRPr>
          </a:p>
          <a:p>
            <a:endParaRPr lang="en-US" sz="1400" dirty="0" smtClean="0">
              <a:solidFill>
                <a:srgbClr val="5C5C5C"/>
              </a:solidFill>
            </a:endParaRPr>
          </a:p>
          <a:p>
            <a:r>
              <a:rPr lang="en-US" sz="1400" dirty="0" smtClean="0">
                <a:solidFill>
                  <a:srgbClr val="5C5C5C"/>
                </a:solidFill>
              </a:rPr>
              <a:t>Professional </a:t>
            </a:r>
            <a:r>
              <a:rPr lang="en-US" sz="1400" dirty="0">
                <a:solidFill>
                  <a:srgbClr val="5C5C5C"/>
                </a:solidFill>
              </a:rPr>
              <a:t>development enhances understanding of the technology, mathematical content, and emphasizes best-practices in the classroom.  By bringing all teachers in the program together for PD at the beginning of an implementation, they are able to start with a shared understanding of the program, learn the technology together, and begin their professional learning as a community</a:t>
            </a:r>
            <a:r>
              <a:rPr lang="en-US" sz="1400" dirty="0" smtClean="0">
                <a:solidFill>
                  <a:srgbClr val="5C5C5C"/>
                </a:solidFill>
              </a:rPr>
              <a:t>.</a:t>
            </a:r>
          </a:p>
          <a:p>
            <a:endParaRPr lang="en-US" sz="1400" dirty="0" smtClean="0">
              <a:solidFill>
                <a:srgbClr val="5C5C5C"/>
              </a:solidFill>
            </a:endParaRPr>
          </a:p>
          <a:p>
            <a:pPr>
              <a:spcAft>
                <a:spcPts val="0"/>
              </a:spcAft>
            </a:pPr>
            <a:r>
              <a:rPr lang="en-US" sz="1400" dirty="0" smtClean="0"/>
              <a:t>The program begins with 2 to 3 days of PD at the beginning of the implementation.</a:t>
            </a:r>
          </a:p>
          <a:p>
            <a:pPr marL="342900" indent="-342900">
              <a:spcAft>
                <a:spcPts val="0"/>
              </a:spcAft>
              <a:buFont typeface="Arial" pitchFamily="34" charset="0"/>
              <a:buChar char="•"/>
            </a:pPr>
            <a:r>
              <a:rPr lang="en-US" sz="1400" dirty="0" smtClean="0"/>
              <a:t>Introduction to MathForward</a:t>
            </a:r>
          </a:p>
          <a:p>
            <a:pPr marL="342900" indent="-342900">
              <a:buFont typeface="Arial" pitchFamily="34" charset="0"/>
              <a:buChar char="•"/>
            </a:pPr>
            <a:r>
              <a:rPr lang="en-US" sz="1400" dirty="0" smtClean="0"/>
              <a:t>Getting Started with TI technology</a:t>
            </a:r>
          </a:p>
          <a:p>
            <a:endParaRPr lang="en-US" sz="1400" dirty="0">
              <a:solidFill>
                <a:srgbClr val="5C5C5C"/>
              </a:solidFill>
            </a:endParaRPr>
          </a:p>
          <a:p>
            <a:pPr lvl="1">
              <a:lnSpc>
                <a:spcPct val="120000"/>
              </a:lnSpc>
              <a:buFont typeface="Wingdings" pitchFamily="2" charset="2"/>
              <a:buChar char="§"/>
            </a:pPr>
            <a:endParaRPr lang="en-US" dirty="0"/>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6783211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175" lvl="1" indent="-114294">
              <a:spcBef>
                <a:spcPts val="600"/>
              </a:spcBef>
              <a:spcAft>
                <a:spcPts val="600"/>
              </a:spcAft>
            </a:pPr>
            <a:r>
              <a:rPr lang="en-US" sz="1800" b="1" dirty="0" smtClean="0">
                <a:solidFill>
                  <a:srgbClr val="5C5C5C"/>
                </a:solidFill>
              </a:rPr>
              <a:t>Marco will discuss this slide.  </a:t>
            </a:r>
          </a:p>
          <a:p>
            <a:pPr marL="457175" lvl="1" indent="-114294">
              <a:spcBef>
                <a:spcPts val="600"/>
              </a:spcBef>
              <a:spcAft>
                <a:spcPts val="600"/>
              </a:spcAft>
            </a:pPr>
            <a:endParaRPr lang="en-US" sz="1800" dirty="0" smtClean="0">
              <a:solidFill>
                <a:srgbClr val="5C5C5C"/>
              </a:solidFill>
            </a:endParaRPr>
          </a:p>
          <a:p>
            <a:pPr marL="457175" lvl="1" indent="-114294">
              <a:spcBef>
                <a:spcPts val="600"/>
              </a:spcBef>
              <a:spcAft>
                <a:spcPts val="600"/>
              </a:spcAft>
            </a:pPr>
            <a:r>
              <a:rPr lang="en-US" sz="1800" dirty="0" smtClean="0">
                <a:solidFill>
                  <a:srgbClr val="5C5C5C"/>
                </a:solidFill>
              </a:rPr>
              <a:t>Teacher </a:t>
            </a:r>
            <a:r>
              <a:rPr lang="en-US" sz="1800" dirty="0">
                <a:solidFill>
                  <a:srgbClr val="5C5C5C"/>
                </a:solidFill>
              </a:rPr>
              <a:t>content knowledge is enhanced through face to face or online interactions with their assigned Implementation Specialists, all of whom are </a:t>
            </a:r>
            <a:r>
              <a:rPr lang="en-US" sz="1800" dirty="0" smtClean="0">
                <a:solidFill>
                  <a:srgbClr val="5C5C5C"/>
                </a:solidFill>
              </a:rPr>
              <a:t>experience math </a:t>
            </a:r>
            <a:r>
              <a:rPr lang="en-US" sz="1800" dirty="0">
                <a:solidFill>
                  <a:srgbClr val="5C5C5C"/>
                </a:solidFill>
              </a:rPr>
              <a:t>teachers and/or professors experienced both in improving math educator content knowledge and in training educators how best to use technology to teach </a:t>
            </a:r>
            <a:r>
              <a:rPr lang="en-US" sz="1800" dirty="0" smtClean="0">
                <a:solidFill>
                  <a:srgbClr val="5C5C5C"/>
                </a:solidFill>
              </a:rPr>
              <a:t>mathematics</a:t>
            </a:r>
            <a:r>
              <a:rPr lang="en-US" sz="1800" dirty="0">
                <a:solidFill>
                  <a:srgbClr val="5C5C5C"/>
                </a:solidFill>
              </a:rPr>
              <a:t>.  </a:t>
            </a:r>
          </a:p>
          <a:p>
            <a:pPr marL="457175" lvl="1" indent="-114294">
              <a:spcBef>
                <a:spcPts val="600"/>
              </a:spcBef>
              <a:spcAft>
                <a:spcPts val="600"/>
              </a:spcAft>
            </a:pPr>
            <a:r>
              <a:rPr lang="en-US" sz="1800" dirty="0">
                <a:solidFill>
                  <a:srgbClr val="5C5C5C"/>
                </a:solidFill>
              </a:rPr>
              <a:t>The MathForward Online Resource Center (MFORC) provides self-paced online learning options that focus on pedagogy and effective classroom management.  </a:t>
            </a:r>
          </a:p>
          <a:p>
            <a:pPr marL="457175" lvl="1" indent="-114294">
              <a:spcBef>
                <a:spcPts val="600"/>
              </a:spcBef>
              <a:spcAft>
                <a:spcPts val="600"/>
              </a:spcAft>
            </a:pPr>
            <a:r>
              <a:rPr lang="en-US" sz="1800" dirty="0">
                <a:solidFill>
                  <a:srgbClr val="5C5C5C"/>
                </a:solidFill>
              </a:rPr>
              <a:t>The MathForward implementation specialists assigned to your schools can also provided targeted suggestions for additional opportunities to increase content knowledge.</a:t>
            </a:r>
          </a:p>
          <a:p>
            <a:pPr marL="457175" lvl="1" indent="-114294">
              <a:spcBef>
                <a:spcPts val="600"/>
              </a:spcBef>
              <a:spcAft>
                <a:spcPts val="600"/>
              </a:spcAft>
            </a:pPr>
            <a:endParaRPr lang="en-US" sz="1800" dirty="0">
              <a:solidFill>
                <a:srgbClr val="5C5C5C"/>
              </a:solidFill>
            </a:endParaRPr>
          </a:p>
          <a:p>
            <a:pPr marL="457175" lvl="1" indent="-114294">
              <a:spcBef>
                <a:spcPts val="600"/>
              </a:spcBef>
              <a:spcAft>
                <a:spcPts val="600"/>
              </a:spcAft>
            </a:pPr>
            <a:r>
              <a:rPr lang="en-US" sz="1800" dirty="0">
                <a:solidFill>
                  <a:srgbClr val="5C5C5C"/>
                </a:solidFill>
              </a:rPr>
              <a:t>Optional onsite professional development from university-level mathematicians is available as an additional component of the program (for a charge).</a:t>
            </a:r>
          </a:p>
          <a:p>
            <a:pPr marL="457175" lvl="1" indent="-114294">
              <a:spcBef>
                <a:spcPts val="600"/>
              </a:spcBef>
              <a:spcAft>
                <a:spcPts val="600"/>
              </a:spcAft>
            </a:pPr>
            <a:endParaRPr lang="en-US" sz="1800" dirty="0">
              <a:solidFill>
                <a:srgbClr val="5C5C5C"/>
              </a:solidFill>
            </a:endParaRPr>
          </a:p>
          <a:p>
            <a:endParaRPr lang="en-US" dirty="0"/>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8891509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b="1" dirty="0" smtClean="0"/>
              <a:t>Marco will discuss</a:t>
            </a:r>
            <a:r>
              <a:rPr lang="en-US" b="1" baseline="0" dirty="0" smtClean="0"/>
              <a:t> this slide.  Marco will invite Valerie and Sandra to discuss their experiences in Lubbock with regards to integrating the MathForward curriculum.  </a:t>
            </a:r>
          </a:p>
          <a:p>
            <a:pPr defTabSz="914350">
              <a:defRPr/>
            </a:pPr>
            <a:endParaRPr lang="en-US" b="1" baseline="0" dirty="0" smtClean="0"/>
          </a:p>
          <a:p>
            <a:pPr defTabSz="914350">
              <a:defRPr/>
            </a:pPr>
            <a:r>
              <a:rPr lang="en-US" b="1" baseline="0" dirty="0" smtClean="0"/>
              <a:t>Valerie will share her insights first</a:t>
            </a:r>
          </a:p>
          <a:p>
            <a:pPr defTabSz="914350">
              <a:defRPr/>
            </a:pPr>
            <a:endParaRPr lang="en-US" b="1" baseline="0" dirty="0" smtClean="0"/>
          </a:p>
          <a:p>
            <a:pPr defTabSz="914350">
              <a:defRPr/>
            </a:pPr>
            <a:r>
              <a:rPr lang="en-US" b="1" baseline="0" dirty="0" smtClean="0"/>
              <a:t>Sandra will follow with her insights.  </a:t>
            </a:r>
          </a:p>
          <a:p>
            <a:pPr defTabSz="914350">
              <a:defRPr/>
            </a:pPr>
            <a:endParaRPr lang="en-US" b="1" baseline="0" dirty="0" smtClean="0"/>
          </a:p>
          <a:p>
            <a:pPr defTabSz="914350">
              <a:defRPr/>
            </a:pPr>
            <a:r>
              <a:rPr lang="en-US" b="1" baseline="0" dirty="0" smtClean="0"/>
              <a:t>Amador will share his thoughts on the work that Valerie and Sandra have done in Lubbock with regards to their creation of activities for the teachers. </a:t>
            </a:r>
          </a:p>
          <a:p>
            <a:pPr defTabSz="914350">
              <a:defRPr/>
            </a:pPr>
            <a:endParaRPr lang="en-US" b="1" dirty="0" smtClean="0"/>
          </a:p>
          <a:p>
            <a:pPr defTabSz="914350">
              <a:defRPr/>
            </a:pPr>
            <a:endParaRPr lang="en-US" dirty="0" smtClean="0"/>
          </a:p>
          <a:p>
            <a:pPr defTabSz="914350">
              <a:defRPr/>
            </a:pPr>
            <a:r>
              <a:rPr lang="en-US" dirty="0" smtClean="0"/>
              <a:t>The MathForward Implementation</a:t>
            </a:r>
            <a:r>
              <a:rPr lang="en-US" baseline="0" dirty="0" smtClean="0"/>
              <a:t> Supervisor works with you to determine the best way to integrate the MathForward curriculum into your dis</a:t>
            </a:r>
            <a:r>
              <a:rPr lang="en-US" dirty="0" smtClean="0"/>
              <a:t>trict’s </a:t>
            </a:r>
            <a:r>
              <a:rPr lang="en-US" i="1" dirty="0"/>
              <a:t>current</a:t>
            </a:r>
            <a:r>
              <a:rPr lang="en-US" dirty="0"/>
              <a:t> </a:t>
            </a:r>
            <a:r>
              <a:rPr lang="en-US" dirty="0" smtClean="0"/>
              <a:t>curriculum.</a:t>
            </a:r>
            <a:r>
              <a:rPr lang="en-US" baseline="0" dirty="0" smtClean="0"/>
              <a:t>  In most implementations, the Implementation Specialists work directly with their assigned teachers to suggest and/or highlight MathForward activities appropriate for upcoming class sessions.</a:t>
            </a:r>
          </a:p>
          <a:p>
            <a:pPr defTabSz="914350">
              <a:defRPr/>
            </a:pPr>
            <a:endParaRPr lang="en-US" dirty="0"/>
          </a:p>
          <a:p>
            <a:pPr defTabSz="914350">
              <a:defRPr/>
            </a:pPr>
            <a:r>
              <a:rPr lang="en-US" dirty="0" smtClean="0"/>
              <a:t>The TI </a:t>
            </a:r>
            <a:r>
              <a:rPr lang="en-US" dirty="0"/>
              <a:t>MathForward </a:t>
            </a:r>
            <a:r>
              <a:rPr lang="en-US" dirty="0" smtClean="0"/>
              <a:t>curriculum provides </a:t>
            </a:r>
            <a:r>
              <a:rPr lang="en-US" dirty="0"/>
              <a:t>teachers with ready-to-use classroom activities for the TI-Nspire, along with student worksheets and teacher guides that have been designed in collaboration with researchers and educators to align </a:t>
            </a:r>
            <a:r>
              <a:rPr lang="en-US" dirty="0" smtClean="0"/>
              <a:t>with</a:t>
            </a:r>
            <a:r>
              <a:rPr lang="en-US" baseline="0" dirty="0" smtClean="0"/>
              <a:t> </a:t>
            </a:r>
            <a:r>
              <a:rPr lang="en-US" dirty="0" smtClean="0"/>
              <a:t>math </a:t>
            </a:r>
            <a:r>
              <a:rPr lang="en-US" dirty="0"/>
              <a:t>standards and practices</a:t>
            </a:r>
            <a:r>
              <a:rPr lang="en-US" dirty="0" smtClean="0"/>
              <a:t>.</a:t>
            </a:r>
          </a:p>
          <a:p>
            <a:pPr defTabSz="914350">
              <a:defRPr/>
            </a:pPr>
            <a:r>
              <a:rPr lang="en-US" dirty="0" smtClean="0"/>
              <a:t>All MathForward</a:t>
            </a:r>
            <a:r>
              <a:rPr lang="en-US" baseline="0" dirty="0" smtClean="0"/>
              <a:t> materials can be found on the online in the MathForward Online Resource Center, accessible only to MathForward sites as part of the MathForward program.</a:t>
            </a:r>
          </a:p>
          <a:p>
            <a:pPr defTabSz="914350">
              <a:defRPr/>
            </a:pPr>
            <a:endParaRPr lang="en-US" baseline="0" dirty="0" smtClean="0"/>
          </a:p>
          <a:p>
            <a:pPr defTabSz="914350">
              <a:defRPr/>
            </a:pPr>
            <a:r>
              <a:rPr lang="en-US" baseline="0" dirty="0" smtClean="0"/>
              <a:t>If a formal alignment is needed for curriculum integration, coaching days may be applied to this service.</a:t>
            </a:r>
            <a:endParaRPr lang="en-US" dirty="0"/>
          </a:p>
          <a:p>
            <a:endParaRPr lang="en-US" dirty="0"/>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15884738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Marco will discuss this slide.  </a:t>
            </a:r>
          </a:p>
          <a:p>
            <a:endParaRPr lang="en-US" dirty="0" smtClean="0"/>
          </a:p>
          <a:p>
            <a:r>
              <a:rPr lang="en-US" dirty="0" smtClean="0"/>
              <a:t>Common warm-ups</a:t>
            </a:r>
            <a:r>
              <a:rPr lang="en-US" baseline="0" dirty="0" smtClean="0"/>
              <a:t> that are aligned to standards help drive instruction for the day, as well as provide a tool for gauging students’ understanding from the previous days’ lessons.</a:t>
            </a:r>
            <a:endParaRPr lang="en-US" dirty="0" smtClean="0"/>
          </a:p>
          <a:p>
            <a:endParaRPr lang="en-US" dirty="0" smtClean="0"/>
          </a:p>
          <a:p>
            <a:pPr defTabSz="914350">
              <a:defRPr/>
            </a:pPr>
            <a:r>
              <a:rPr lang="en-US" dirty="0" smtClean="0">
                <a:solidFill>
                  <a:srgbClr val="5C5C5C"/>
                </a:solidFill>
              </a:rPr>
              <a:t>Warm-ups and lessons are</a:t>
            </a:r>
            <a:r>
              <a:rPr lang="en-US" baseline="0" dirty="0" smtClean="0">
                <a:solidFill>
                  <a:srgbClr val="5C5C5C"/>
                </a:solidFill>
              </a:rPr>
              <a:t> </a:t>
            </a:r>
            <a:r>
              <a:rPr lang="en-US" dirty="0" smtClean="0"/>
              <a:t>discussed in teacher planning time, so that teachers can share strategies for addressing student performance.</a:t>
            </a:r>
          </a:p>
          <a:p>
            <a:endParaRPr lang="en-US" dirty="0"/>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688677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40877570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294"/>
            <a:r>
              <a:rPr lang="en-US" b="1" dirty="0" smtClean="0"/>
              <a:t>Marco will briefly discuss this slide</a:t>
            </a:r>
          </a:p>
          <a:p>
            <a:pPr marL="114294"/>
            <a:endParaRPr lang="en-US" dirty="0" smtClean="0"/>
          </a:p>
          <a:p>
            <a:pPr marL="114294"/>
            <a:r>
              <a:rPr lang="en-US" dirty="0" smtClean="0"/>
              <a:t>Today’s world has increased the level of demand placed on students, so providing extended instructional time in the math classroom gives students more time to:</a:t>
            </a:r>
          </a:p>
          <a:p>
            <a:pPr lvl="1"/>
            <a:r>
              <a:rPr lang="en-US" dirty="0" smtClean="0"/>
              <a:t>Build foundational math skills as well as to develop a deep sense of mathematics</a:t>
            </a:r>
          </a:p>
          <a:p>
            <a:pPr lvl="1"/>
            <a:r>
              <a:rPr lang="en-US" dirty="0" smtClean="0"/>
              <a:t>Engage</a:t>
            </a:r>
            <a:r>
              <a:rPr lang="en-US" baseline="0" dirty="0" smtClean="0"/>
              <a:t> in the practice of mathematics:  </a:t>
            </a:r>
            <a:r>
              <a:rPr lang="en-US" dirty="0" smtClean="0"/>
              <a:t>Make sense of problems, develop mathematical models, analyze and discuss problems and solutions, construct and critique arguments, and to learn to use the language of mathematics</a:t>
            </a:r>
          </a:p>
          <a:p>
            <a:pPr lvl="1"/>
            <a:r>
              <a:rPr lang="en-US" dirty="0" smtClean="0"/>
              <a:t>Prepare for assessments</a:t>
            </a:r>
          </a:p>
          <a:p>
            <a:pPr lvl="1"/>
            <a:r>
              <a:rPr lang="en-US" dirty="0" smtClean="0"/>
              <a:t>Apply</a:t>
            </a:r>
            <a:r>
              <a:rPr lang="en-US" baseline="0" dirty="0" smtClean="0"/>
              <a:t> concepts to real problems and to make connections to previous knowledge</a:t>
            </a:r>
          </a:p>
          <a:p>
            <a:pPr lvl="1"/>
            <a:endParaRPr lang="en-US" baseline="0" dirty="0" smtClean="0"/>
          </a:p>
          <a:p>
            <a:pPr>
              <a:lnSpc>
                <a:spcPct val="120000"/>
              </a:lnSpc>
            </a:pPr>
            <a:r>
              <a:rPr lang="en-US" dirty="0" smtClean="0"/>
              <a:t>75-100 </a:t>
            </a:r>
            <a:r>
              <a:rPr lang="en-US" dirty="0"/>
              <a:t>minutes of mathematics daily:  </a:t>
            </a:r>
            <a:r>
              <a:rPr lang="en-US" dirty="0" smtClean="0"/>
              <a:t>5-10 </a:t>
            </a:r>
            <a:r>
              <a:rPr lang="en-US" dirty="0"/>
              <a:t>minute warm-up, </a:t>
            </a:r>
            <a:r>
              <a:rPr lang="en-US" dirty="0" smtClean="0"/>
              <a:t>50-60 </a:t>
            </a:r>
            <a:r>
              <a:rPr lang="en-US" dirty="0"/>
              <a:t>minute lesson, </a:t>
            </a:r>
            <a:r>
              <a:rPr lang="en-US" dirty="0" smtClean="0"/>
              <a:t>20-30 </a:t>
            </a:r>
            <a:r>
              <a:rPr lang="en-US" dirty="0"/>
              <a:t>minute problem solving</a:t>
            </a:r>
          </a:p>
          <a:p>
            <a:pPr marL="52966" indent="-227441"/>
            <a:endParaRPr lang="en-US" dirty="0" smtClean="0"/>
          </a:p>
          <a:p>
            <a:endParaRPr lang="en-US" dirty="0"/>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717485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Marco</a:t>
            </a:r>
            <a:r>
              <a:rPr lang="en-US" b="1" baseline="0" dirty="0" smtClean="0"/>
              <a:t> will </a:t>
            </a:r>
            <a:r>
              <a:rPr lang="en-US" b="1" dirty="0" smtClean="0"/>
              <a:t>introduce</a:t>
            </a:r>
            <a:r>
              <a:rPr lang="en-US" b="1" baseline="0" dirty="0" smtClean="0"/>
              <a:t> the topics covered here.  </a:t>
            </a:r>
            <a:endParaRPr lang="en-US" b="1" dirty="0"/>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2316008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50">
              <a:defRPr/>
            </a:pPr>
            <a:r>
              <a:rPr lang="en-US" b="1" dirty="0" smtClean="0"/>
              <a:t>Marco will discuss this slide</a:t>
            </a:r>
            <a:r>
              <a:rPr lang="en-US" b="1" baseline="0" dirty="0" smtClean="0"/>
              <a:t> and invite Valerie and Sandra to provide some insight to their experiences.  </a:t>
            </a:r>
          </a:p>
          <a:p>
            <a:pPr defTabSz="914350">
              <a:defRPr/>
            </a:pPr>
            <a:endParaRPr lang="en-US" b="1" baseline="0" dirty="0" smtClean="0"/>
          </a:p>
          <a:p>
            <a:pPr defTabSz="914350">
              <a:defRPr/>
            </a:pPr>
            <a:r>
              <a:rPr lang="en-US" b="1" baseline="0" dirty="0" smtClean="0"/>
              <a:t>Valerie will share her insights first</a:t>
            </a:r>
          </a:p>
          <a:p>
            <a:pPr defTabSz="914350">
              <a:defRPr/>
            </a:pPr>
            <a:endParaRPr lang="en-US" b="1" baseline="0" dirty="0" smtClean="0"/>
          </a:p>
          <a:p>
            <a:pPr defTabSz="914350">
              <a:defRPr/>
            </a:pPr>
            <a:r>
              <a:rPr lang="en-US" b="1" baseline="0" dirty="0" smtClean="0"/>
              <a:t>Sandra will follow.  </a:t>
            </a:r>
            <a:endParaRPr lang="en-US" b="1" dirty="0" smtClean="0"/>
          </a:p>
          <a:p>
            <a:pPr defTabSz="914350">
              <a:defRPr/>
            </a:pPr>
            <a:endParaRPr lang="en-US" dirty="0" smtClean="0"/>
          </a:p>
          <a:p>
            <a:pPr defTabSz="914350">
              <a:defRPr/>
            </a:pPr>
            <a:r>
              <a:rPr lang="en-US" dirty="0" smtClean="0"/>
              <a:t>Common planning time ensures consistency across the MathForward program, giving the math department teachers a designated period in which they can share best</a:t>
            </a:r>
            <a:r>
              <a:rPr lang="en-US" baseline="0" dirty="0" smtClean="0"/>
              <a:t> </a:t>
            </a:r>
            <a:r>
              <a:rPr lang="en-US" dirty="0" smtClean="0"/>
              <a:t>practices and strategies for implementing your content standards and math practices in their classrooms.</a:t>
            </a:r>
          </a:p>
          <a:p>
            <a:endParaRPr lang="en-US" dirty="0" smtClean="0"/>
          </a:p>
          <a:p>
            <a:endParaRPr lang="en-US" dirty="0" smtClean="0">
              <a:solidFill>
                <a:srgbClr val="5C5C5C"/>
              </a:solidFill>
            </a:endParaRPr>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7540451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Marco will discuss the importance of Administrative support with regards</a:t>
            </a:r>
            <a:r>
              <a:rPr lang="en-US" b="1" baseline="0" dirty="0" smtClean="0"/>
              <a:t> to success of implementation of the program.  </a:t>
            </a:r>
          </a:p>
          <a:p>
            <a:endParaRPr lang="en-US" b="1" baseline="0" dirty="0" smtClean="0"/>
          </a:p>
          <a:p>
            <a:r>
              <a:rPr lang="en-US" b="1" i="1" baseline="0" dirty="0" smtClean="0"/>
              <a:t>“While many factors contribute to the overall success of mathematics instruction, studies show that effective math instruction for all students requires a total school effort and cannot be accomplished without the </a:t>
            </a:r>
            <a:r>
              <a:rPr lang="en-US" b="1" i="1" u="sng" baseline="0" dirty="0" smtClean="0"/>
              <a:t>active, knowledgeable support of school administration at both district and campus level</a:t>
            </a:r>
            <a:r>
              <a:rPr lang="en-US" b="1" i="1" baseline="0" dirty="0" smtClean="0"/>
              <a:t>.”</a:t>
            </a:r>
            <a:endParaRPr lang="en-US" b="1" i="1" dirty="0" smtClean="0"/>
          </a:p>
          <a:p>
            <a:endParaRPr lang="en-US" b="1" dirty="0" smtClean="0"/>
          </a:p>
          <a:p>
            <a:endParaRPr lang="en-US" b="1" dirty="0" smtClean="0"/>
          </a:p>
          <a:p>
            <a:r>
              <a:rPr lang="en-US" b="1" dirty="0" smtClean="0"/>
              <a:t>Administrators: </a:t>
            </a:r>
            <a:r>
              <a:rPr lang="en-US" dirty="0" smtClean="0"/>
              <a:t>Set expectations for teachers and students during the initial phase of the project, and continue to monitor progress throughout the year</a:t>
            </a:r>
          </a:p>
          <a:p>
            <a:endParaRPr lang="en-US" b="1" i="1" dirty="0" smtClean="0"/>
          </a:p>
          <a:p>
            <a:r>
              <a:rPr lang="en-US" b="1" i="1" dirty="0" smtClean="0"/>
              <a:t>Encourage parent involvement: </a:t>
            </a:r>
            <a:r>
              <a:rPr lang="en-US" b="0" i="1" dirty="0" smtClean="0"/>
              <a:t>We</a:t>
            </a:r>
            <a:r>
              <a:rPr lang="en-US" b="0" i="1" baseline="0" dirty="0" smtClean="0"/>
              <a:t> highly encourage that information about student </a:t>
            </a:r>
            <a:r>
              <a:rPr lang="en-US" i="1" dirty="0" smtClean="0"/>
              <a:t>expectations and content be communicated regularly with parents. Results of assessments</a:t>
            </a:r>
            <a:r>
              <a:rPr lang="en-US" i="1" baseline="0" dirty="0" smtClean="0"/>
              <a:t> and p</a:t>
            </a:r>
            <a:r>
              <a:rPr lang="en-US" i="1" dirty="0" smtClean="0"/>
              <a:t>rogress toward goals</a:t>
            </a:r>
            <a:r>
              <a:rPr lang="en-US" i="1" baseline="0" dirty="0" smtClean="0"/>
              <a:t> should be shared with parents so that they can c</a:t>
            </a:r>
            <a:r>
              <a:rPr lang="en-US" i="1" dirty="0" smtClean="0"/>
              <a:t>elebrate the growth in their students. Areas of deficiency may also be highlighted, as well as methods that will be used to reinforce concepts and skills.</a:t>
            </a:r>
          </a:p>
          <a:p>
            <a:endParaRPr lang="en-US" sz="1100" i="1" dirty="0" smtClean="0">
              <a:solidFill>
                <a:srgbClr val="666666"/>
              </a:solidFill>
            </a:endParaRPr>
          </a:p>
          <a:p>
            <a:r>
              <a:rPr lang="en-US" sz="1100" i="0" dirty="0" smtClean="0">
                <a:solidFill>
                  <a:srgbClr val="666666"/>
                </a:solidFill>
              </a:rPr>
              <a:t>MathForward Coach – can be available</a:t>
            </a:r>
            <a:r>
              <a:rPr lang="en-US" sz="1200" i="0" baseline="0" dirty="0" smtClean="0">
                <a:solidFill>
                  <a:schemeClr val="tx1"/>
                </a:solidFill>
              </a:rPr>
              <a:t> for parent night demonstrations </a:t>
            </a:r>
            <a:endParaRPr lang="en-US" sz="1100" i="0" dirty="0">
              <a:solidFill>
                <a:srgbClr val="666666"/>
              </a:solidFill>
            </a:endParaRPr>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30077923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Marco will discuss the importance of Administrative support with regards</a:t>
            </a:r>
            <a:r>
              <a:rPr lang="en-US" b="1" baseline="0" dirty="0" smtClean="0"/>
              <a:t> to success of implementation of the program. </a:t>
            </a:r>
          </a:p>
          <a:p>
            <a:endParaRPr lang="en-US" b="1" baseline="0" dirty="0" smtClean="0"/>
          </a:p>
          <a:p>
            <a:r>
              <a:rPr lang="en-US" b="1" baseline="0" dirty="0" smtClean="0"/>
              <a:t>Amador will add his insight on administrative support within Lubbock ISD (from campus to campus)</a:t>
            </a:r>
          </a:p>
          <a:p>
            <a:endParaRPr lang="en-US" b="1" baseline="0" dirty="0" smtClean="0"/>
          </a:p>
          <a:p>
            <a:r>
              <a:rPr lang="en-US" b="1" baseline="0" dirty="0" smtClean="0"/>
              <a:t>**Valerie and Sandra can share their experiences with different levels of administrative support.</a:t>
            </a:r>
          </a:p>
          <a:p>
            <a:endParaRPr lang="en-US" b="1" baseline="0" dirty="0" smtClean="0"/>
          </a:p>
          <a:p>
            <a:r>
              <a:rPr lang="en-US" b="1" baseline="0" dirty="0" smtClean="0"/>
              <a:t>**-If time permits </a:t>
            </a:r>
          </a:p>
          <a:p>
            <a:endParaRPr lang="en-US" b="1" baseline="0" dirty="0" smtClean="0"/>
          </a:p>
          <a:p>
            <a:r>
              <a:rPr lang="en-US" b="1" i="1" baseline="0" dirty="0" smtClean="0"/>
              <a:t>“While many factors contribute to the overall success of mathematics instruction, studies show that effective math instruction for all students requires a total school effort and cannot be accomplished without the </a:t>
            </a:r>
            <a:r>
              <a:rPr lang="en-US" b="1" i="1" u="sng" baseline="0" dirty="0" smtClean="0"/>
              <a:t>active, knowledgeable support of school administration at both district and campus level</a:t>
            </a:r>
            <a:r>
              <a:rPr lang="en-US" b="1" i="1" baseline="0" dirty="0" smtClean="0"/>
              <a:t>.”</a:t>
            </a:r>
            <a:endParaRPr lang="en-US" b="1" i="1" dirty="0" smtClean="0"/>
          </a:p>
          <a:p>
            <a:endParaRPr lang="en-US" b="1" dirty="0" smtClean="0"/>
          </a:p>
          <a:p>
            <a:endParaRPr lang="en-US" b="1" dirty="0" smtClean="0"/>
          </a:p>
          <a:p>
            <a:r>
              <a:rPr lang="en-US" b="1" dirty="0" smtClean="0"/>
              <a:t>Administrators: </a:t>
            </a:r>
            <a:r>
              <a:rPr lang="en-US" dirty="0" smtClean="0"/>
              <a:t>Set expectations for teachers and students during the initial phase of the project, and continue to monitor progress throughout the year</a:t>
            </a:r>
          </a:p>
          <a:p>
            <a:endParaRPr lang="en-US" b="1" i="1" dirty="0" smtClean="0"/>
          </a:p>
          <a:p>
            <a:r>
              <a:rPr lang="en-US" b="1" i="1" dirty="0" smtClean="0"/>
              <a:t>Encourage parent involvement: </a:t>
            </a:r>
            <a:r>
              <a:rPr lang="en-US" b="0" i="1" dirty="0" smtClean="0"/>
              <a:t>We</a:t>
            </a:r>
            <a:r>
              <a:rPr lang="en-US" b="0" i="1" baseline="0" dirty="0" smtClean="0"/>
              <a:t> highly encourage that information about student </a:t>
            </a:r>
            <a:r>
              <a:rPr lang="en-US" i="1" dirty="0" smtClean="0"/>
              <a:t>expectations and content be communicated regularly with parents. Results of assessments</a:t>
            </a:r>
            <a:r>
              <a:rPr lang="en-US" i="1" baseline="0" dirty="0" smtClean="0"/>
              <a:t> and p</a:t>
            </a:r>
            <a:r>
              <a:rPr lang="en-US" i="1" dirty="0" smtClean="0"/>
              <a:t>rogress toward goals</a:t>
            </a:r>
            <a:r>
              <a:rPr lang="en-US" i="1" baseline="0" dirty="0" smtClean="0"/>
              <a:t> should be shared with parents so that they can c</a:t>
            </a:r>
            <a:r>
              <a:rPr lang="en-US" i="1" dirty="0" smtClean="0"/>
              <a:t>elebrate the growth in their students. Areas of deficiency may also be highlighted, as well as methods that will be used to reinforce concepts and skills.</a:t>
            </a:r>
          </a:p>
          <a:p>
            <a:endParaRPr lang="en-US" sz="1100" i="1" dirty="0" smtClean="0">
              <a:solidFill>
                <a:srgbClr val="666666"/>
              </a:solidFill>
            </a:endParaRPr>
          </a:p>
          <a:p>
            <a:endParaRPr lang="en-US" sz="1100" i="0" dirty="0">
              <a:solidFill>
                <a:srgbClr val="666666"/>
              </a:solidFill>
            </a:endParaRPr>
          </a:p>
        </p:txBody>
      </p:sp>
      <p:sp>
        <p:nvSpPr>
          <p:cNvPr id="4" name="Slide Number Placeholder 3"/>
          <p:cNvSpPr>
            <a:spLocks noGrp="1"/>
          </p:cNvSpPr>
          <p:nvPr>
            <p:ph type="sldNum" sz="quarter" idx="10"/>
          </p:nvPr>
        </p:nvSpPr>
        <p:spPr/>
        <p:txBody>
          <a:bodyPr/>
          <a:lstStyle/>
          <a:p>
            <a:fld id="{D9F0F021-DFA1-4763-A6D2-00ACE0DAB007}" type="slidenum">
              <a:rPr lang="en-US" smtClean="0"/>
              <a:pPr/>
              <a:t>22</a:t>
            </a:fld>
            <a:endParaRPr lang="en-US" dirty="0"/>
          </a:p>
        </p:txBody>
      </p:sp>
    </p:spTree>
    <p:extLst>
      <p:ext uri="{BB962C8B-B14F-4D97-AF65-F5344CB8AC3E}">
        <p14:creationId xmlns:p14="http://schemas.microsoft.com/office/powerpoint/2010/main" val="33878317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Marco</a:t>
            </a:r>
            <a:r>
              <a:rPr lang="en-US" b="1" baseline="0" dirty="0" smtClean="0"/>
              <a:t> will share and discuss the sample coaching report.</a:t>
            </a:r>
          </a:p>
          <a:p>
            <a:endParaRPr lang="en-US" b="1" baseline="0" dirty="0" smtClean="0"/>
          </a:p>
          <a:p>
            <a:r>
              <a:rPr lang="en-US" b="1" baseline="0" dirty="0" smtClean="0"/>
              <a:t>Amador will add insight to the value of having “visibility” of the progress of the program in Lubbock.  </a:t>
            </a:r>
            <a:endParaRPr lang="en-US" b="1" dirty="0"/>
          </a:p>
        </p:txBody>
      </p:sp>
      <p:sp>
        <p:nvSpPr>
          <p:cNvPr id="4" name="Slide Number Placeholder 3"/>
          <p:cNvSpPr>
            <a:spLocks noGrp="1"/>
          </p:cNvSpPr>
          <p:nvPr>
            <p:ph type="sldNum" sz="quarter" idx="10"/>
          </p:nvPr>
        </p:nvSpPr>
        <p:spPr/>
        <p:txBody>
          <a:bodyPr/>
          <a:lstStyle/>
          <a:p>
            <a:fld id="{D9F0F021-DFA1-4763-A6D2-00ACE0DAB007}" type="slidenum">
              <a:rPr lang="en-US" smtClean="0"/>
              <a:pPr/>
              <a:t>23</a:t>
            </a:fld>
            <a:endParaRPr lang="en-US" dirty="0"/>
          </a:p>
        </p:txBody>
      </p:sp>
    </p:spTree>
    <p:extLst>
      <p:ext uri="{BB962C8B-B14F-4D97-AF65-F5344CB8AC3E}">
        <p14:creationId xmlns:p14="http://schemas.microsoft.com/office/powerpoint/2010/main" val="30340922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Marco will now invite Amador to share Lubbock ISD’s data</a:t>
            </a:r>
            <a:r>
              <a:rPr lang="en-US" b="1" baseline="0" dirty="0" smtClean="0"/>
              <a:t> with participants.  </a:t>
            </a:r>
            <a:endParaRPr lang="en-US" b="1" dirty="0"/>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2487546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Amador will discuss.  </a:t>
            </a:r>
            <a:endParaRPr lang="en-US" b="1" dirty="0"/>
          </a:p>
        </p:txBody>
      </p:sp>
      <p:sp>
        <p:nvSpPr>
          <p:cNvPr id="4" name="Slide Number Placeholder 3"/>
          <p:cNvSpPr>
            <a:spLocks noGrp="1"/>
          </p:cNvSpPr>
          <p:nvPr>
            <p:ph type="sldNum" sz="quarter" idx="10"/>
          </p:nvPr>
        </p:nvSpPr>
        <p:spPr/>
        <p:txBody>
          <a:bodyPr/>
          <a:lstStyle/>
          <a:p>
            <a:fld id="{D9F0F021-DFA1-4763-A6D2-00ACE0DAB007}" type="slidenum">
              <a:rPr lang="en-US" smtClean="0"/>
              <a:pPr/>
              <a:t>25</a:t>
            </a:fld>
            <a:endParaRPr lang="en-US" dirty="0"/>
          </a:p>
        </p:txBody>
      </p:sp>
    </p:spTree>
    <p:extLst>
      <p:ext uri="{BB962C8B-B14F-4D97-AF65-F5344CB8AC3E}">
        <p14:creationId xmlns:p14="http://schemas.microsoft.com/office/powerpoint/2010/main" val="41664086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Amador will discuss.  </a:t>
            </a:r>
          </a:p>
          <a:p>
            <a:endParaRPr lang="en-US" dirty="0"/>
          </a:p>
        </p:txBody>
      </p:sp>
      <p:sp>
        <p:nvSpPr>
          <p:cNvPr id="4" name="Slide Number Placeholder 3"/>
          <p:cNvSpPr>
            <a:spLocks noGrp="1"/>
          </p:cNvSpPr>
          <p:nvPr>
            <p:ph type="sldNum" sz="quarter" idx="10"/>
          </p:nvPr>
        </p:nvSpPr>
        <p:spPr/>
        <p:txBody>
          <a:bodyPr/>
          <a:lstStyle/>
          <a:p>
            <a:fld id="{D9F0F021-DFA1-4763-A6D2-00ACE0DAB007}" type="slidenum">
              <a:rPr lang="en-US" smtClean="0"/>
              <a:pPr/>
              <a:t>26</a:t>
            </a:fld>
            <a:endParaRPr lang="en-US" dirty="0"/>
          </a:p>
        </p:txBody>
      </p:sp>
    </p:spTree>
    <p:extLst>
      <p:ext uri="{BB962C8B-B14F-4D97-AF65-F5344CB8AC3E}">
        <p14:creationId xmlns:p14="http://schemas.microsoft.com/office/powerpoint/2010/main" val="26939877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Amador will discuss.  </a:t>
            </a:r>
          </a:p>
          <a:p>
            <a:endParaRPr lang="en-US" dirty="0"/>
          </a:p>
        </p:txBody>
      </p:sp>
      <p:sp>
        <p:nvSpPr>
          <p:cNvPr id="4" name="Slide Number Placeholder 3"/>
          <p:cNvSpPr>
            <a:spLocks noGrp="1"/>
          </p:cNvSpPr>
          <p:nvPr>
            <p:ph type="sldNum" sz="quarter" idx="10"/>
          </p:nvPr>
        </p:nvSpPr>
        <p:spPr/>
        <p:txBody>
          <a:bodyPr/>
          <a:lstStyle/>
          <a:p>
            <a:fld id="{D9F0F021-DFA1-4763-A6D2-00ACE0DAB007}" type="slidenum">
              <a:rPr lang="en-US" smtClean="0"/>
              <a:pPr/>
              <a:t>27</a:t>
            </a:fld>
            <a:endParaRPr lang="en-US" dirty="0"/>
          </a:p>
        </p:txBody>
      </p:sp>
    </p:spTree>
    <p:extLst>
      <p:ext uri="{BB962C8B-B14F-4D97-AF65-F5344CB8AC3E}">
        <p14:creationId xmlns:p14="http://schemas.microsoft.com/office/powerpoint/2010/main" val="26984367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Amador will discuss.  </a:t>
            </a:r>
          </a:p>
          <a:p>
            <a:endParaRPr lang="en-US" dirty="0"/>
          </a:p>
        </p:txBody>
      </p:sp>
      <p:sp>
        <p:nvSpPr>
          <p:cNvPr id="4" name="Slide Number Placeholder 3"/>
          <p:cNvSpPr>
            <a:spLocks noGrp="1"/>
          </p:cNvSpPr>
          <p:nvPr>
            <p:ph type="sldNum" sz="quarter" idx="10"/>
          </p:nvPr>
        </p:nvSpPr>
        <p:spPr/>
        <p:txBody>
          <a:bodyPr/>
          <a:lstStyle/>
          <a:p>
            <a:fld id="{D9F0F021-DFA1-4763-A6D2-00ACE0DAB007}" type="slidenum">
              <a:rPr lang="en-US" smtClean="0"/>
              <a:pPr/>
              <a:t>28</a:t>
            </a:fld>
            <a:endParaRPr lang="en-US" dirty="0"/>
          </a:p>
        </p:txBody>
      </p:sp>
    </p:spTree>
    <p:extLst>
      <p:ext uri="{BB962C8B-B14F-4D97-AF65-F5344CB8AC3E}">
        <p14:creationId xmlns:p14="http://schemas.microsoft.com/office/powerpoint/2010/main" val="31236498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Amador will discuss.  </a:t>
            </a:r>
          </a:p>
          <a:p>
            <a:endParaRPr lang="en-US" dirty="0"/>
          </a:p>
        </p:txBody>
      </p:sp>
      <p:sp>
        <p:nvSpPr>
          <p:cNvPr id="4" name="Slide Number Placeholder 3"/>
          <p:cNvSpPr>
            <a:spLocks noGrp="1"/>
          </p:cNvSpPr>
          <p:nvPr>
            <p:ph type="sldNum" sz="quarter" idx="10"/>
          </p:nvPr>
        </p:nvSpPr>
        <p:spPr/>
        <p:txBody>
          <a:bodyPr/>
          <a:lstStyle/>
          <a:p>
            <a:fld id="{D9F0F021-DFA1-4763-A6D2-00ACE0DAB007}" type="slidenum">
              <a:rPr lang="en-US" smtClean="0"/>
              <a:pPr/>
              <a:t>29</a:t>
            </a:fld>
            <a:endParaRPr lang="en-US" dirty="0"/>
          </a:p>
        </p:txBody>
      </p:sp>
    </p:spTree>
    <p:extLst>
      <p:ext uri="{BB962C8B-B14F-4D97-AF65-F5344CB8AC3E}">
        <p14:creationId xmlns:p14="http://schemas.microsoft.com/office/powerpoint/2010/main" val="1159983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8188" y="619125"/>
            <a:ext cx="5421312" cy="4067175"/>
          </a:xfrm>
        </p:spPr>
      </p:sp>
      <p:sp>
        <p:nvSpPr>
          <p:cNvPr id="3" name="Notes Placeholder 2"/>
          <p:cNvSpPr>
            <a:spLocks noGrp="1"/>
          </p:cNvSpPr>
          <p:nvPr>
            <p:ph type="body" idx="1"/>
          </p:nvPr>
        </p:nvSpPr>
        <p:spPr>
          <a:xfrm>
            <a:off x="685800" y="4415791"/>
            <a:ext cx="5486400" cy="4183380"/>
          </a:xfrm>
          <a:prstGeom prst="rect">
            <a:avLst/>
          </a:prstGeom>
        </p:spPr>
        <p:txBody>
          <a:bodyPr lIns="91409" tIns="45705" rIns="91409" bIns="45705"/>
          <a:lstStyle/>
          <a:p>
            <a:r>
              <a:rPr lang="en-US" b="1" cap="none" baseline="0" dirty="0" smtClean="0"/>
              <a:t>Marco will discuss this slide.  </a:t>
            </a:r>
          </a:p>
          <a:p>
            <a:endParaRPr lang="en-US" cap="none" baseline="0" dirty="0" smtClean="0"/>
          </a:p>
          <a:p>
            <a:r>
              <a:rPr lang="en-US" cap="none" baseline="0" dirty="0" smtClean="0"/>
              <a:t>Note:  The talking points on this slide are the same as for slide 1.</a:t>
            </a:r>
          </a:p>
          <a:p>
            <a:endParaRPr lang="en-US" cap="none" baseline="0" dirty="0" smtClean="0"/>
          </a:p>
          <a:p>
            <a:r>
              <a:rPr lang="en-US" cap="none" baseline="0" dirty="0" smtClean="0"/>
              <a:t>TI MathForward is an algebra readiness program designed to increase students’ success in mathematics by engaging them in the Mathematical Practices through technology and improving  their understanding of critical algebra concepts through technology-enhanced lessons.</a:t>
            </a:r>
          </a:p>
          <a:p>
            <a:endParaRPr lang="en-US" cap="none" baseline="0" dirty="0" smtClean="0"/>
          </a:p>
          <a:p>
            <a:r>
              <a:rPr lang="en-US" cap="none" baseline="0" dirty="0" smtClean="0"/>
              <a:t>Through the MathForward program, teachers receive professional development, one-on-one classroom coaching, lessons, and technology support that help them understand the content and practices needed to succeed with their students.</a:t>
            </a:r>
          </a:p>
          <a:p>
            <a:endParaRPr lang="en-US" dirty="0"/>
          </a:p>
        </p:txBody>
      </p:sp>
      <p:sp>
        <p:nvSpPr>
          <p:cNvPr id="4" name="Slide Number Placeholder 3"/>
          <p:cNvSpPr>
            <a:spLocks noGrp="1"/>
          </p:cNvSpPr>
          <p:nvPr>
            <p:ph type="sldNum" sz="quarter" idx="10"/>
          </p:nvPr>
        </p:nvSpPr>
        <p:spPr/>
        <p:txBody>
          <a:bodyPr/>
          <a:lstStyle/>
          <a:p>
            <a:fld id="{CE053190-AC2F-4E44-8691-629E5741C497}"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6349211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2487546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2400"/>
              </a:lnSpc>
              <a:spcAft>
                <a:spcPts val="400"/>
              </a:spcAft>
            </a:pPr>
            <a:r>
              <a:rPr lang="en-US" sz="1600" b="1" dirty="0" smtClean="0">
                <a:latin typeface="Arial" charset="0"/>
              </a:rPr>
              <a:t>Marco will discuss the two models</a:t>
            </a:r>
            <a:r>
              <a:rPr lang="en-US" sz="1600" b="1" baseline="0" dirty="0" smtClean="0">
                <a:latin typeface="Arial" charset="0"/>
              </a:rPr>
              <a:t> of implementation and the flexibility to adjust from one model to the other.  “One size does NOT fit all.”</a:t>
            </a:r>
          </a:p>
          <a:p>
            <a:pPr>
              <a:lnSpc>
                <a:spcPts val="2400"/>
              </a:lnSpc>
              <a:spcAft>
                <a:spcPts val="400"/>
              </a:spcAft>
            </a:pPr>
            <a:endParaRPr lang="en-US" sz="1600" b="1" baseline="0" dirty="0" smtClean="0">
              <a:latin typeface="Arial" charset="0"/>
            </a:endParaRPr>
          </a:p>
          <a:p>
            <a:pPr>
              <a:lnSpc>
                <a:spcPts val="2400"/>
              </a:lnSpc>
              <a:spcAft>
                <a:spcPts val="400"/>
              </a:spcAft>
            </a:pPr>
            <a:r>
              <a:rPr lang="en-US" sz="1600" b="1" baseline="0" dirty="0" smtClean="0">
                <a:latin typeface="Arial" charset="0"/>
              </a:rPr>
              <a:t>Marco will also discuss the “blended” model being implemented in Lubbock ISD.  </a:t>
            </a:r>
            <a:endParaRPr lang="en-US" b="1" dirty="0"/>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36410594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Marco will discuss this slide.  </a:t>
            </a:r>
          </a:p>
          <a:p>
            <a:endParaRPr lang="en-US" b="1" dirty="0" smtClean="0"/>
          </a:p>
          <a:p>
            <a:r>
              <a:rPr lang="en-US" b="1" dirty="0" smtClean="0"/>
              <a:t>Marco</a:t>
            </a:r>
            <a:r>
              <a:rPr lang="en-US" b="1" baseline="0" dirty="0" smtClean="0"/>
              <a:t> will invite Stej, Tonya or Dave to “jump in” and possibly schedule follow up phone calls.  </a:t>
            </a:r>
            <a:endParaRPr lang="en-US" b="1" dirty="0"/>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15531358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Marco will discuss.</a:t>
            </a:r>
            <a:endParaRPr lang="en-US" b="1" dirty="0"/>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15856404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Marco will discuss</a:t>
            </a:r>
          </a:p>
          <a:p>
            <a:endParaRPr lang="en-US" b="1" dirty="0" smtClean="0"/>
          </a:p>
          <a:p>
            <a:r>
              <a:rPr lang="en-US" b="1" dirty="0" smtClean="0"/>
              <a:t>For</a:t>
            </a:r>
            <a:r>
              <a:rPr lang="en-US" b="1" baseline="0" dirty="0" smtClean="0"/>
              <a:t> more information or to schedule an on-site presentation, please contact the following:</a:t>
            </a:r>
            <a:endParaRPr lang="en-US" b="1" dirty="0"/>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36477993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36477993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11854986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5524356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8188" y="619125"/>
            <a:ext cx="5421312" cy="4067175"/>
          </a:xfrm>
        </p:spPr>
      </p:sp>
      <p:sp>
        <p:nvSpPr>
          <p:cNvPr id="3" name="Notes Placeholder 2"/>
          <p:cNvSpPr>
            <a:spLocks noGrp="1"/>
          </p:cNvSpPr>
          <p:nvPr>
            <p:ph type="body" idx="1"/>
          </p:nvPr>
        </p:nvSpPr>
        <p:spPr>
          <a:xfrm>
            <a:off x="685800" y="4415791"/>
            <a:ext cx="5486400" cy="4183380"/>
          </a:xfrm>
          <a:prstGeom prst="rect">
            <a:avLst/>
          </a:prstGeom>
        </p:spPr>
        <p:txBody>
          <a:bodyPr lIns="91409" tIns="45705" rIns="91409" bIns="45705"/>
          <a:lstStyle/>
          <a:p>
            <a:r>
              <a:rPr lang="en-US" b="1" dirty="0" smtClean="0"/>
              <a:t>Marco will talk about this slide.  </a:t>
            </a:r>
          </a:p>
          <a:p>
            <a:endParaRPr lang="en-US" b="1" dirty="0" smtClean="0"/>
          </a:p>
          <a:p>
            <a:r>
              <a:rPr lang="en-US" b="1" dirty="0" smtClean="0"/>
              <a:t>The US</a:t>
            </a:r>
            <a:r>
              <a:rPr lang="en-US" b="1" baseline="0" dirty="0" smtClean="0"/>
              <a:t> Department of Education has found through their research that students who succeed in Algebra 2 and beyond are TWICE as likely to earn a college degree.  We all know that Algebra 1 is the “gatekeeper” for all other math courses offered in high school.  We have found that if students succeed in Algebra 1, then they will likely succeed in Geometry, Algebra 2, Pre-Calculus &amp; Calculus.  </a:t>
            </a:r>
            <a:endParaRPr lang="en-US" b="1" dirty="0"/>
          </a:p>
        </p:txBody>
      </p:sp>
      <p:sp>
        <p:nvSpPr>
          <p:cNvPr id="4" name="Slide Number Placeholder 3"/>
          <p:cNvSpPr>
            <a:spLocks noGrp="1"/>
          </p:cNvSpPr>
          <p:nvPr>
            <p:ph type="sldNum" sz="quarter" idx="10"/>
          </p:nvPr>
        </p:nvSpPr>
        <p:spPr/>
        <p:txBody>
          <a:bodyPr/>
          <a:lstStyle/>
          <a:p>
            <a:fld id="{CE053190-AC2F-4E44-8691-629E5741C497}"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6349211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charset="0"/>
              </a:rPr>
              <a:t>TI MathForward responds to a pressing need for middle school algebra readiness and high school algebra success while increasing teacher capacity for further gains. TI MathForward integrates proven TI technologies in a comprehensive research-based mathematics improvement program. This program enables schools to turn around student achievement in mathematics and create a basis for sustained progress over the long term. </a:t>
            </a:r>
          </a:p>
          <a:p>
            <a:endParaRPr lang="en-US" dirty="0" smtClean="0">
              <a:latin typeface="Arial" charset="0"/>
            </a:endParaRPr>
          </a:p>
          <a:p>
            <a:r>
              <a:rPr lang="en-US" dirty="0" smtClean="0">
                <a:latin typeface="Arial" charset="0"/>
              </a:rPr>
              <a:t>Many schools want to build on their existing investment in a curriculum and textbook. TI MathForward does not require a school to change its core curriculum; it instead works by augmenting and intensifying the existing curriculum. Further, schools want a product that helps all students learn more, not just students targeted for intervention. </a:t>
            </a:r>
          </a:p>
          <a:p>
            <a:endParaRPr lang="en-US" dirty="0" smtClean="0">
              <a:latin typeface="Arial" charset="0"/>
            </a:endParaRPr>
          </a:p>
          <a:p>
            <a:r>
              <a:rPr lang="en-US" dirty="0" smtClean="0">
                <a:latin typeface="Arial" charset="0"/>
              </a:rPr>
              <a:t>TI MathForward enables a teacher to work with the whole class at a time and has benefits for all students, regardless of incoming ability level. Schools can choose TI MathForward with confidence; its quality is backed by careful research, which shows that TI MathForward can work in a variety of school and district contexts. Of course, attracting and retaining quality teachers is essential to the sustainability of any mathematics improvement program. In districts that have implemented TI MathForward, administrators are finding that high quality teachers want to join the program and want to stay.</a:t>
            </a:r>
          </a:p>
          <a:p>
            <a:endParaRPr lang="en-US" dirty="0" smtClean="0">
              <a:latin typeface="Arial" charset="0"/>
            </a:endParaRPr>
          </a:p>
          <a:p>
            <a:r>
              <a:rPr lang="en-US" dirty="0" smtClean="0">
                <a:latin typeface="Arial" charset="0"/>
              </a:rPr>
              <a:t>After years of research we</a:t>
            </a:r>
            <a:r>
              <a:rPr lang="en-US" dirty="0" smtClean="0"/>
              <a:t>’</a:t>
            </a:r>
            <a:r>
              <a:rPr lang="en-US" dirty="0" smtClean="0">
                <a:latin typeface="Arial" charset="0"/>
              </a:rPr>
              <a:t>ve consistently seen increases in scores among all students; among campuses that are following all 8 components of the program; and have strong administrator support.</a:t>
            </a:r>
          </a:p>
          <a:p>
            <a:endParaRPr lang="en-US" dirty="0" smtClean="0">
              <a:latin typeface="Arial" charset="0"/>
            </a:endParaRPr>
          </a:p>
          <a:p>
            <a:r>
              <a:rPr lang="en-US" dirty="0" smtClean="0">
                <a:latin typeface="Arial" charset="0"/>
              </a:rPr>
              <a:t>Informally, teachers have told us that TI MathForward:</a:t>
            </a:r>
          </a:p>
          <a:p>
            <a:pPr>
              <a:buFontTx/>
              <a:buChar char="•"/>
            </a:pPr>
            <a:r>
              <a:rPr lang="en-US" dirty="0" smtClean="0">
                <a:latin typeface="Arial" charset="0"/>
              </a:rPr>
              <a:t>Results in fewer discipline problems. </a:t>
            </a:r>
          </a:p>
          <a:p>
            <a:pPr>
              <a:buFontTx/>
              <a:buChar char="•"/>
            </a:pPr>
            <a:r>
              <a:rPr lang="en-US" dirty="0" smtClean="0">
                <a:latin typeface="Arial" charset="0"/>
              </a:rPr>
              <a:t>Requires less tutoring outside the classroom. </a:t>
            </a:r>
          </a:p>
          <a:p>
            <a:pPr>
              <a:buFontTx/>
              <a:buChar char="•"/>
            </a:pPr>
            <a:r>
              <a:rPr lang="en-US" dirty="0" smtClean="0">
                <a:latin typeface="Arial" charset="0"/>
              </a:rPr>
              <a:t>Builds a foundation for mathematics success. </a:t>
            </a:r>
          </a:p>
          <a:p>
            <a:pPr>
              <a:buFontTx/>
              <a:buChar char="•"/>
            </a:pPr>
            <a:r>
              <a:rPr lang="en-US" dirty="0" smtClean="0">
                <a:latin typeface="Arial" charset="0"/>
              </a:rPr>
              <a:t>Encourages student interest in taking more advanced mathematics courses. </a:t>
            </a:r>
          </a:p>
          <a:p>
            <a:pPr>
              <a:buFontTx/>
              <a:buChar char="•"/>
            </a:pPr>
            <a:r>
              <a:rPr lang="en-US" dirty="0" smtClean="0">
                <a:latin typeface="Arial" charset="0"/>
              </a:rPr>
              <a:t>Provides sustainable, positive change. </a:t>
            </a:r>
          </a:p>
          <a:p>
            <a:endParaRPr lang="en-US" dirty="0">
              <a:latin typeface="Arial" charset="0"/>
            </a:endParaRPr>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3888732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charset="0"/>
              </a:rPr>
              <a:t>While many factors contribute to the overall success of mathematics instruction, studies show that effective math instruction for all students requires a total school effort and cannot be accomplished without the active, </a:t>
            </a:r>
            <a:r>
              <a:rPr lang="en-US" b="1" u="sng" dirty="0" smtClean="0">
                <a:latin typeface="Arial" charset="0"/>
              </a:rPr>
              <a:t>knowledgeable support of school administrators at both the district and campus level</a:t>
            </a:r>
            <a:r>
              <a:rPr lang="en-US" dirty="0" smtClean="0">
                <a:latin typeface="Arial" charset="0"/>
              </a:rPr>
              <a:t>. We feel strongly that </a:t>
            </a:r>
            <a:r>
              <a:rPr lang="en-US" b="1" dirty="0" smtClean="0">
                <a:latin typeface="Arial" charset="0"/>
              </a:rPr>
              <a:t>all 8 components</a:t>
            </a:r>
            <a:r>
              <a:rPr lang="en-US" dirty="0" smtClean="0">
                <a:latin typeface="Arial" charset="0"/>
              </a:rPr>
              <a:t> are factors that contribute to the success for all students in TI MathForward.</a:t>
            </a:r>
            <a:endParaRPr lang="en-US" dirty="0">
              <a:latin typeface="Arial" charset="0"/>
            </a:endParaRPr>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8310789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4273273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294"/>
            <a:r>
              <a:rPr lang="en-US" sz="1400" b="1" dirty="0" smtClean="0"/>
              <a:t>Marco will briefly discuss this slide.  </a:t>
            </a:r>
          </a:p>
          <a:p>
            <a:pPr marL="114294"/>
            <a:r>
              <a:rPr lang="en-US" sz="1400" b="1" dirty="0" smtClean="0"/>
              <a:t>Valerie and Sandra can provide insight to their</a:t>
            </a:r>
            <a:r>
              <a:rPr lang="en-US" sz="1400" b="1" baseline="0" dirty="0" smtClean="0"/>
              <a:t> experiences in Lubbock.  </a:t>
            </a:r>
          </a:p>
          <a:p>
            <a:pPr marL="114294"/>
            <a:r>
              <a:rPr lang="en-US" sz="1400" b="1" baseline="0" dirty="0" smtClean="0"/>
              <a:t>Amador can add his perspective on the difference in student engagement he has seen in the Algebra 1 classes he’s visited.  </a:t>
            </a:r>
            <a:endParaRPr lang="en-US" sz="1400" b="1" dirty="0" smtClean="0"/>
          </a:p>
          <a:p>
            <a:pPr marL="114294"/>
            <a:endParaRPr lang="en-US" sz="1400" dirty="0" smtClean="0"/>
          </a:p>
          <a:p>
            <a:pPr marL="114294"/>
            <a:r>
              <a:rPr lang="en-US" sz="1400" dirty="0" smtClean="0"/>
              <a:t>TI </a:t>
            </a:r>
            <a:r>
              <a:rPr lang="en-US" sz="1400" dirty="0"/>
              <a:t>MathForward includes TI-Nspire technology that empowers students to engage in the </a:t>
            </a:r>
            <a:r>
              <a:rPr lang="en-US" sz="1400" dirty="0" smtClean="0"/>
              <a:t>practice of mathematics.  </a:t>
            </a:r>
            <a:r>
              <a:rPr lang="en-US" sz="1400" dirty="0"/>
              <a:t>Technology that does more than graph and calculate, the TI-Nspire helps students make stronger connections to math by using built-in features and specialized lessons designed to address content standards.</a:t>
            </a:r>
          </a:p>
          <a:p>
            <a:pPr marL="114294"/>
            <a:endParaRPr lang="en-US" sz="1400" dirty="0"/>
          </a:p>
          <a:p>
            <a:r>
              <a:rPr lang="en-US" sz="1400" dirty="0"/>
              <a:t>Students:</a:t>
            </a:r>
          </a:p>
          <a:p>
            <a:pPr marL="280406" indent="-280406">
              <a:buFontTx/>
              <a:buChar char="-"/>
            </a:pPr>
            <a:r>
              <a:rPr lang="en-US" sz="1400" dirty="0"/>
              <a:t>Use their TI-Nspire to </a:t>
            </a:r>
            <a:r>
              <a:rPr lang="en-US" dirty="0"/>
              <a:t>explore and deepen understanding of concepts </a:t>
            </a:r>
            <a:endParaRPr lang="en-US" dirty="0" smtClean="0"/>
          </a:p>
          <a:p>
            <a:pPr marL="280406" indent="-280406">
              <a:buFontTx/>
              <a:buChar char="-"/>
            </a:pPr>
            <a:r>
              <a:rPr lang="en-US" dirty="0" smtClean="0"/>
              <a:t>State </a:t>
            </a:r>
            <a:r>
              <a:rPr lang="en-US" dirty="0"/>
              <a:t>the meaning of graphs, objects and symbols </a:t>
            </a:r>
          </a:p>
          <a:p>
            <a:pPr marL="280406" indent="-280406">
              <a:buFontTx/>
              <a:buChar char="-"/>
            </a:pPr>
            <a:r>
              <a:rPr lang="en-US" dirty="0"/>
              <a:t>Calculates accurately and efficiently </a:t>
            </a:r>
          </a:p>
          <a:p>
            <a:pPr marL="280406" indent="-280406">
              <a:buFontTx/>
              <a:buChar char="-"/>
            </a:pPr>
            <a:r>
              <a:rPr lang="en-US" dirty="0"/>
              <a:t>Communicate and defend their mathematical reasoning using objects, models, and diagrams on their TI-Nspire </a:t>
            </a:r>
            <a:endParaRPr lang="en-US" dirty="0" smtClean="0"/>
          </a:p>
          <a:p>
            <a:pPr marL="280406" indent="-280406">
              <a:buFontTx/>
              <a:buChar char="-"/>
            </a:pPr>
            <a:r>
              <a:rPr lang="en-US" dirty="0" smtClean="0"/>
              <a:t>Look </a:t>
            </a:r>
            <a:r>
              <a:rPr lang="en-US" dirty="0"/>
              <a:t>for patterns in calculations to generalize solutions for problems </a:t>
            </a:r>
          </a:p>
          <a:p>
            <a:pPr marL="280406" indent="-280406" defTabSz="897301">
              <a:buFontTx/>
              <a:buChar char="-"/>
              <a:defRPr/>
            </a:pPr>
            <a:r>
              <a:rPr lang="en-US" dirty="0"/>
              <a:t>Create models using their TI-Nspire and apply strategies for solving problems </a:t>
            </a:r>
            <a:endParaRPr lang="en-US" dirty="0" smtClean="0"/>
          </a:p>
          <a:p>
            <a:pPr marL="280406" indent="-280406" defTabSz="897301">
              <a:buFontTx/>
              <a:buChar char="-"/>
              <a:defRPr/>
            </a:pPr>
            <a:r>
              <a:rPr lang="en-US" dirty="0" smtClean="0"/>
              <a:t>Uses </a:t>
            </a:r>
            <a:r>
              <a:rPr lang="en-US" dirty="0"/>
              <a:t>models created for the TI-Nspire to make sense of problems and apply reasoning to solve them </a:t>
            </a:r>
            <a:endParaRPr lang="en-US" dirty="0" smtClean="0"/>
          </a:p>
          <a:p>
            <a:pPr marL="280406" indent="-280406" defTabSz="897301">
              <a:buFontTx/>
              <a:buChar char="-"/>
              <a:defRPr/>
            </a:pPr>
            <a:r>
              <a:rPr lang="en-US" dirty="0" smtClean="0"/>
              <a:t>Evaluates </a:t>
            </a:r>
            <a:r>
              <a:rPr lang="en-US" dirty="0"/>
              <a:t>the results of calculations and analysis to reason abstractly and quantitatively </a:t>
            </a:r>
          </a:p>
          <a:p>
            <a:endParaRPr lang="en-US" dirty="0"/>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3296663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294"/>
            <a:r>
              <a:rPr lang="en-US" sz="1400" b="1" dirty="0" smtClean="0"/>
              <a:t>Marco will discuss this slide</a:t>
            </a:r>
          </a:p>
          <a:p>
            <a:pPr marL="114294"/>
            <a:endParaRPr lang="en-US" sz="1400" dirty="0" smtClean="0"/>
          </a:p>
          <a:p>
            <a:pPr marL="114294"/>
            <a:r>
              <a:rPr lang="en-US" sz="1400" dirty="0" smtClean="0"/>
              <a:t>When </a:t>
            </a:r>
            <a:r>
              <a:rPr lang="en-US" sz="1400" dirty="0"/>
              <a:t>the TI MathForward program is used with TI-Nspire technology, teachers and students can better reach the depths of exploration required in </a:t>
            </a:r>
            <a:r>
              <a:rPr lang="en-US" sz="1400" dirty="0" smtClean="0"/>
              <a:t>today’s mathematics</a:t>
            </a:r>
            <a:r>
              <a:rPr lang="en-US" sz="1400" baseline="0" dirty="0" smtClean="0"/>
              <a:t> courses </a:t>
            </a:r>
            <a:r>
              <a:rPr lang="en-US" sz="1400" dirty="0" smtClean="0"/>
              <a:t>with </a:t>
            </a:r>
            <a:r>
              <a:rPr lang="en-US" sz="1400" dirty="0"/>
              <a:t>powerful, built-in capabilities that take math technology beyond traditional solutions.  Now students can build, explore and interact with graphs, geometry, data and statistics.  With the TI-Nspire, the ability to explore and discover mathematics is put into each student’s hands, encouraging them to develop a deeper understanding of mathematics.  </a:t>
            </a:r>
          </a:p>
          <a:p>
            <a:pPr marL="114294"/>
            <a:endParaRPr lang="en-US" sz="1400" dirty="0"/>
          </a:p>
          <a:p>
            <a:pPr marL="394700" indent="-280406">
              <a:buFontTx/>
              <a:buChar char="-"/>
            </a:pPr>
            <a:r>
              <a:rPr lang="en-US" sz="1400" dirty="0"/>
              <a:t>Interactive geometry allows students to observe relationships and develop conjectures based on their interactions </a:t>
            </a:r>
            <a:endParaRPr lang="en-US" sz="1400" dirty="0" smtClean="0"/>
          </a:p>
          <a:p>
            <a:pPr marL="394700" indent="-280406">
              <a:buFontTx/>
              <a:buChar char="-"/>
            </a:pPr>
            <a:r>
              <a:rPr lang="en-US" sz="1400" dirty="0" smtClean="0"/>
              <a:t>Dynamic </a:t>
            </a:r>
            <a:r>
              <a:rPr lang="en-US" sz="1400" dirty="0"/>
              <a:t>Data and Statistics features all students to compare data models to deepen their understanding and justify their reasoning </a:t>
            </a:r>
            <a:endParaRPr lang="en-US" sz="1400" dirty="0" smtClean="0"/>
          </a:p>
          <a:p>
            <a:pPr marL="394700" indent="-280406">
              <a:buFontTx/>
              <a:buChar char="-"/>
            </a:pPr>
            <a:r>
              <a:rPr lang="en-US" sz="1400" dirty="0" smtClean="0"/>
              <a:t>Linked </a:t>
            </a:r>
            <a:r>
              <a:rPr lang="en-US" sz="1400" dirty="0"/>
              <a:t>variables allow students to explore multiple representations of mathematics in calculations, graphs, and geometric </a:t>
            </a:r>
            <a:r>
              <a:rPr lang="en-US" sz="1400" dirty="0" smtClean="0"/>
              <a:t>models</a:t>
            </a:r>
            <a:endParaRPr lang="en-US" sz="1400" dirty="0"/>
          </a:p>
          <a:p>
            <a:pPr marL="114294"/>
            <a:endParaRPr lang="en-US" sz="1400" dirty="0"/>
          </a:p>
          <a:p>
            <a:pPr marL="114294"/>
            <a:endParaRPr lang="en-US" sz="1400" dirty="0"/>
          </a:p>
        </p:txBody>
      </p:sp>
      <p:sp>
        <p:nvSpPr>
          <p:cNvPr id="4" name="Slide Number Placeholder 3"/>
          <p:cNvSpPr>
            <a:spLocks noGrp="1"/>
          </p:cNvSpPr>
          <p:nvPr>
            <p:ph type="sldNum" sz="quarter" idx="10"/>
          </p:nvPr>
        </p:nvSpPr>
        <p:spPr/>
        <p:txBody>
          <a:bodyPr/>
          <a:lstStyle/>
          <a:p>
            <a:fld id="{B5C068F1-EF48-4DDD-A25C-FD39942065B4}"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3296663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590800"/>
            <a:ext cx="7772400" cy="1066800"/>
          </a:xfrm>
        </p:spPr>
        <p:txBody>
          <a:bodyPr/>
          <a:lstStyle>
            <a:lvl1pPr>
              <a:defRPr b="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712695" y="3581400"/>
            <a:ext cx="6400800" cy="1752600"/>
          </a:xfrm>
        </p:spPr>
        <p:txBody>
          <a:bodyPr/>
          <a:lstStyle>
            <a:lvl1pPr marL="0" indent="0" algn="l">
              <a:buNone/>
              <a:defRPr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8" name="Picture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24521" y="4107864"/>
            <a:ext cx="3160449" cy="376244"/>
          </a:xfrm>
          <a:prstGeom prst="rect">
            <a:avLst/>
          </a:prstGeom>
        </p:spPr>
      </p:pic>
      <p:sp>
        <p:nvSpPr>
          <p:cNvPr id="10" name="Rectangle 9"/>
          <p:cNvSpPr/>
          <p:nvPr userDrawn="1"/>
        </p:nvSpPr>
        <p:spPr>
          <a:xfrm>
            <a:off x="501406" y="4492823"/>
            <a:ext cx="6236387" cy="307777"/>
          </a:xfrm>
          <a:prstGeom prst="rect">
            <a:avLst/>
          </a:prstGeom>
          <a:noFill/>
          <a:ln>
            <a:noFill/>
          </a:ln>
        </p:spPr>
        <p:txBody>
          <a:bodyPr wrap="none" lIns="91440" tIns="45720" rIns="91440" bIns="45720">
            <a:spAutoFit/>
          </a:bodyPr>
          <a:lstStyle/>
          <a:p>
            <a:r>
              <a:rPr lang="en-US" sz="1400" dirty="0">
                <a:ln w="12700">
                  <a:noFill/>
                  <a:prstDash val="solid"/>
                </a:ln>
                <a:solidFill>
                  <a:prstClr val="white"/>
                </a:solidFill>
                <a:latin typeface="Myriad Pro" pitchFamily="34" charset="0"/>
              </a:rPr>
              <a:t>An algebra-readiness program designed to achieve student and educator success</a:t>
            </a:r>
          </a:p>
        </p:txBody>
      </p:sp>
    </p:spTree>
    <p:extLst>
      <p:ext uri="{BB962C8B-B14F-4D97-AF65-F5344CB8AC3E}">
        <p14:creationId xmlns:p14="http://schemas.microsoft.com/office/powerpoint/2010/main" val="3851138550"/>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p>
            <a:fld id="{1818702E-D3D9-4749-A762-78643228C0CA}" type="slidenum">
              <a:rPr lang="en-US" smtClean="0">
                <a:solidFill>
                  <a:prstClr val="white"/>
                </a:solidFill>
              </a:rPr>
              <a:pPr/>
              <a:t>‹#›</a:t>
            </a:fld>
            <a:endParaRPr lang="en-US" dirty="0">
              <a:solidFill>
                <a:prstClr val="white"/>
              </a:solidFill>
            </a:endParaRPr>
          </a:p>
        </p:txBody>
      </p:sp>
      <p:pic>
        <p:nvPicPr>
          <p:cNvPr id="5" name="Picture 4"/>
          <p:cNvPicPr>
            <a:picLocks noChangeAspect="1"/>
          </p:cNvPicPr>
          <p:nvPr userDrawn="1"/>
        </p:nvPicPr>
        <p:blipFill>
          <a:blip r:embed="rId2"/>
          <a:stretch>
            <a:fillRect/>
          </a:stretch>
        </p:blipFill>
        <p:spPr>
          <a:xfrm>
            <a:off x="-25400" y="6261100"/>
            <a:ext cx="8940800" cy="368300"/>
          </a:xfrm>
          <a:prstGeom prst="rect">
            <a:avLst/>
          </a:prstGeom>
        </p:spPr>
      </p:pic>
    </p:spTree>
    <p:extLst>
      <p:ext uri="{BB962C8B-B14F-4D97-AF65-F5344CB8AC3E}">
        <p14:creationId xmlns:p14="http://schemas.microsoft.com/office/powerpoint/2010/main" val="364865216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Slide Number Placeholder 7"/>
          <p:cNvSpPr>
            <a:spLocks noGrp="1"/>
          </p:cNvSpPr>
          <p:nvPr>
            <p:ph type="sldNum" sz="quarter" idx="10"/>
          </p:nvPr>
        </p:nvSpPr>
        <p:spPr/>
        <p:txBody>
          <a:bodyPr/>
          <a:lstStyle/>
          <a:p>
            <a:fld id="{1818702E-D3D9-4749-A762-78643228C0CA}" type="slidenum">
              <a:rPr lang="en-US" smtClean="0">
                <a:solidFill>
                  <a:prstClr val="white"/>
                </a:solidFill>
              </a:rPr>
              <a:pPr/>
              <a:t>‹#›</a:t>
            </a:fld>
            <a:endParaRPr lang="en-US" dirty="0">
              <a:solidFill>
                <a:prstClr val="white"/>
              </a:solidFill>
            </a:endParaRPr>
          </a:p>
        </p:txBody>
      </p:sp>
      <p:pic>
        <p:nvPicPr>
          <p:cNvPr id="5" name="Picture 4"/>
          <p:cNvPicPr>
            <a:picLocks noChangeAspect="1"/>
          </p:cNvPicPr>
          <p:nvPr userDrawn="1"/>
        </p:nvPicPr>
        <p:blipFill>
          <a:blip r:embed="rId2"/>
          <a:stretch>
            <a:fillRect/>
          </a:stretch>
        </p:blipFill>
        <p:spPr>
          <a:xfrm>
            <a:off x="-25400" y="6261100"/>
            <a:ext cx="8940800" cy="368300"/>
          </a:xfrm>
          <a:prstGeom prst="rect">
            <a:avLst/>
          </a:prstGeom>
        </p:spPr>
      </p:pic>
    </p:spTree>
    <p:extLst>
      <p:ext uri="{BB962C8B-B14F-4D97-AF65-F5344CB8AC3E}">
        <p14:creationId xmlns:p14="http://schemas.microsoft.com/office/powerpoint/2010/main" val="2938300973"/>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Section Header">
    <p:bg>
      <p:bgPr>
        <a:solidFill>
          <a:srgbClr val="545C6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3" y="2566988"/>
            <a:ext cx="7354887" cy="1362075"/>
          </a:xfrm>
        </p:spPr>
        <p:txBody>
          <a:bodyPr anchor="t"/>
          <a:lstStyle>
            <a:lvl1pPr algn="l">
              <a:defRPr sz="4000" b="1" cap="all">
                <a:solidFill>
                  <a:schemeClr val="bg1"/>
                </a:solidFill>
              </a:defRPr>
            </a:lvl1pPr>
          </a:lstStyle>
          <a:p>
            <a:r>
              <a:rPr lang="en-US" dirty="0" smtClean="0"/>
              <a:t>Click to edit Master title style</a:t>
            </a:r>
            <a:endParaRPr lang="en-US" dirty="0"/>
          </a:p>
        </p:txBody>
      </p:sp>
      <p:pic>
        <p:nvPicPr>
          <p:cNvPr id="4" name="Picture 3"/>
          <p:cNvPicPr>
            <a:picLocks noChangeAspect="1"/>
          </p:cNvPicPr>
          <p:nvPr userDrawn="1"/>
        </p:nvPicPr>
        <p:blipFill>
          <a:blip r:embed="rId2"/>
          <a:stretch>
            <a:fillRect/>
          </a:stretch>
        </p:blipFill>
        <p:spPr>
          <a:xfrm>
            <a:off x="-25400" y="6261100"/>
            <a:ext cx="8940800" cy="368300"/>
          </a:xfrm>
          <a:prstGeom prst="rect">
            <a:avLst/>
          </a:prstGeom>
        </p:spPr>
      </p:pic>
    </p:spTree>
    <p:extLst>
      <p:ext uri="{BB962C8B-B14F-4D97-AF65-F5344CB8AC3E}">
        <p14:creationId xmlns:p14="http://schemas.microsoft.com/office/powerpoint/2010/main" val="3762009439"/>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43431" y="1093434"/>
            <a:ext cx="5706766" cy="914400"/>
          </a:xfrm>
        </p:spPr>
        <p:txBody>
          <a:bodyPr>
            <a:normAutofit/>
          </a:bodyPr>
          <a:lstStyle>
            <a:lvl1pPr>
              <a:defRPr sz="3300"/>
            </a:lvl1pPr>
          </a:lstStyle>
          <a:p>
            <a:r>
              <a:rPr lang="en-US" dirty="0" smtClean="0"/>
              <a:t>Click to edit title style</a:t>
            </a:r>
            <a:endParaRPr lang="en-US" dirty="0"/>
          </a:p>
        </p:txBody>
      </p:sp>
      <p:sp>
        <p:nvSpPr>
          <p:cNvPr id="3" name="Content Placeholder 2"/>
          <p:cNvSpPr>
            <a:spLocks noGrp="1"/>
          </p:cNvSpPr>
          <p:nvPr>
            <p:ph idx="1"/>
          </p:nvPr>
        </p:nvSpPr>
        <p:spPr>
          <a:xfrm>
            <a:off x="990600" y="2465034"/>
            <a:ext cx="5709821" cy="3352800"/>
          </a:xfrm>
        </p:spPr>
        <p:txBody>
          <a:bodyPr/>
          <a:lstStyle>
            <a:lvl1pPr>
              <a:lnSpc>
                <a:spcPts val="2800"/>
              </a:lnSpc>
              <a:spcAft>
                <a:spcPts val="1800"/>
              </a:spcAft>
              <a:defRPr sz="2100" baseline="0"/>
            </a:lvl1pPr>
            <a:lvl2pPr>
              <a:defRPr sz="2100" baseline="0"/>
            </a:lvl2pPr>
            <a:lvl3pPr>
              <a:defRPr sz="2100" baseline="0"/>
            </a:lvl3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Subtitle 2"/>
          <p:cNvSpPr>
            <a:spLocks noGrp="1"/>
          </p:cNvSpPr>
          <p:nvPr>
            <p:ph type="subTitle" idx="10" hasCustomPrompt="1"/>
          </p:nvPr>
        </p:nvSpPr>
        <p:spPr>
          <a:xfrm>
            <a:off x="556008" y="1828800"/>
            <a:ext cx="5697244" cy="685800"/>
          </a:xfrm>
        </p:spPr>
        <p:txBody>
          <a:bodyPr>
            <a:normAutofit/>
          </a:bodyPr>
          <a:lstStyle>
            <a:lvl1pPr marL="0" indent="0" algn="l">
              <a:lnSpc>
                <a:spcPts val="3200"/>
              </a:lnSpc>
              <a:buNone/>
              <a:defRPr sz="2100" b="1">
                <a:solidFill>
                  <a:srgbClr val="BF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subtitle style</a:t>
            </a:r>
            <a:endParaRPr lang="en-US" dirty="0"/>
          </a:p>
        </p:txBody>
      </p:sp>
      <p:sp>
        <p:nvSpPr>
          <p:cNvPr id="12" name="Slide Number Placeholder 11"/>
          <p:cNvSpPr>
            <a:spLocks noGrp="1"/>
          </p:cNvSpPr>
          <p:nvPr>
            <p:ph type="sldNum" sz="quarter" idx="11"/>
          </p:nvPr>
        </p:nvSpPr>
        <p:spPr/>
        <p:txBody>
          <a:bodyPr/>
          <a:lstStyle/>
          <a:p>
            <a:fld id="{1818702E-D3D9-4749-A762-78643228C0CA}" type="slidenum">
              <a:rPr lang="en-US" smtClean="0">
                <a:solidFill>
                  <a:prstClr val="white"/>
                </a:solidFill>
              </a:rPr>
              <a:pPr/>
              <a:t>‹#›</a:t>
            </a:fld>
            <a:endParaRPr lang="en-US" dirty="0">
              <a:solidFill>
                <a:prstClr val="white"/>
              </a:solidFill>
            </a:endParaRPr>
          </a:p>
        </p:txBody>
      </p:sp>
      <p:pic>
        <p:nvPicPr>
          <p:cNvPr id="13" name="Picture 1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19412" y="237744"/>
            <a:ext cx="2051312" cy="244204"/>
          </a:xfrm>
          <a:prstGeom prst="rect">
            <a:avLst/>
          </a:prstGeom>
        </p:spPr>
      </p:pic>
      <p:sp>
        <p:nvSpPr>
          <p:cNvPr id="14" name="Rectangle 13"/>
          <p:cNvSpPr/>
          <p:nvPr userDrawn="1"/>
        </p:nvSpPr>
        <p:spPr>
          <a:xfrm>
            <a:off x="560832" y="483460"/>
            <a:ext cx="4498347" cy="246221"/>
          </a:xfrm>
          <a:prstGeom prst="rect">
            <a:avLst/>
          </a:prstGeom>
          <a:noFill/>
          <a:ln>
            <a:noFill/>
          </a:ln>
        </p:spPr>
        <p:txBody>
          <a:bodyPr wrap="none" lIns="91440" tIns="45720" rIns="91440" bIns="45720">
            <a:spAutoFit/>
          </a:bodyPr>
          <a:lstStyle/>
          <a:p>
            <a:r>
              <a:rPr lang="en-US" sz="1000" dirty="0">
                <a:ln w="12700">
                  <a:noFill/>
                  <a:prstDash val="solid"/>
                </a:ln>
                <a:solidFill>
                  <a:srgbClr val="262626">
                    <a:lumMod val="90000"/>
                    <a:lumOff val="10000"/>
                  </a:srgbClr>
                </a:solidFill>
                <a:latin typeface="Myriad Pro" pitchFamily="34" charset="0"/>
              </a:rPr>
              <a:t>An algebra-readiness program designed to achieve student and educator success</a:t>
            </a:r>
          </a:p>
        </p:txBody>
      </p:sp>
      <p:cxnSp>
        <p:nvCxnSpPr>
          <p:cNvPr id="16" name="Straight Connector 15"/>
          <p:cNvCxnSpPr/>
          <p:nvPr userDrawn="1"/>
        </p:nvCxnSpPr>
        <p:spPr>
          <a:xfrm>
            <a:off x="0" y="838200"/>
            <a:ext cx="9144000" cy="0"/>
          </a:xfrm>
          <a:prstGeom prst="line">
            <a:avLst/>
          </a:prstGeom>
          <a:ln>
            <a:gradFill flip="none" rotWithShape="1">
              <a:gsLst>
                <a:gs pos="0">
                  <a:schemeClr val="bg1">
                    <a:alpha val="70000"/>
                  </a:schemeClr>
                </a:gs>
                <a:gs pos="8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0" y="852487"/>
            <a:ext cx="9144000" cy="0"/>
          </a:xfrm>
          <a:prstGeom prst="line">
            <a:avLst/>
          </a:prstGeom>
          <a:ln>
            <a:gradFill flip="none" rotWithShape="1">
              <a:gsLst>
                <a:gs pos="0">
                  <a:schemeClr val="accent1">
                    <a:tint val="66000"/>
                    <a:satMod val="160000"/>
                    <a:alpha val="70000"/>
                  </a:schemeClr>
                </a:gs>
                <a:gs pos="80000">
                  <a:schemeClr val="accent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0" y="6477000"/>
            <a:ext cx="7239000" cy="0"/>
          </a:xfrm>
          <a:prstGeom prst="line">
            <a:avLst/>
          </a:prstGeom>
          <a:ln w="38100" cmpd="sng">
            <a:solidFill>
              <a:srgbClr val="ED1D24"/>
            </a:solidFill>
          </a:ln>
        </p:spPr>
        <p:style>
          <a:lnRef idx="1">
            <a:schemeClr val="accent1"/>
          </a:lnRef>
          <a:fillRef idx="0">
            <a:schemeClr val="accent1"/>
          </a:fillRef>
          <a:effectRef idx="0">
            <a:schemeClr val="accent1"/>
          </a:effectRef>
          <a:fontRef idx="minor">
            <a:schemeClr val="tx1"/>
          </a:fontRef>
        </p:style>
      </p:cxnSp>
      <p:pic>
        <p:nvPicPr>
          <p:cNvPr id="24" name="Picture 23"/>
          <p:cNvPicPr>
            <a:picLocks noChangeAspect="1"/>
          </p:cNvPicPr>
          <p:nvPr userDrawn="1"/>
        </p:nvPicPr>
        <p:blipFill>
          <a:blip r:embed="rId4"/>
          <a:stretch>
            <a:fillRect/>
          </a:stretch>
        </p:blipFill>
        <p:spPr>
          <a:xfrm>
            <a:off x="7391400" y="6324600"/>
            <a:ext cx="1549400" cy="368300"/>
          </a:xfrm>
          <a:prstGeom prst="rect">
            <a:avLst/>
          </a:prstGeom>
        </p:spPr>
      </p:pic>
    </p:spTree>
    <p:extLst>
      <p:ext uri="{BB962C8B-B14F-4D97-AF65-F5344CB8AC3E}">
        <p14:creationId xmlns:p14="http://schemas.microsoft.com/office/powerpoint/2010/main" val="363898745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2566987"/>
            <a:ext cx="7354887" cy="1362075"/>
          </a:xfrm>
        </p:spPr>
        <p:txBody>
          <a:bodyPr anchor="t"/>
          <a:lstStyle>
            <a:lvl1pPr algn="l">
              <a:defRPr sz="4000" b="1" cap="all">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45557176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Slide Number Placeholder 10"/>
          <p:cNvSpPr>
            <a:spLocks noGrp="1"/>
          </p:cNvSpPr>
          <p:nvPr>
            <p:ph type="sldNum" sz="quarter" idx="10"/>
          </p:nvPr>
        </p:nvSpPr>
        <p:spPr/>
        <p:txBody>
          <a:bodyPr/>
          <a:lstStyle/>
          <a:p>
            <a:fld id="{1818702E-D3D9-4749-A762-78643228C0CA}" type="slidenum">
              <a:rPr lang="en-US" smtClean="0">
                <a:solidFill>
                  <a:prstClr val="white"/>
                </a:solidFill>
              </a:rPr>
              <a:pPr/>
              <a:t>‹#›</a:t>
            </a:fld>
            <a:endParaRPr lang="en-US" dirty="0">
              <a:solidFill>
                <a:prstClr val="white"/>
              </a:solidFill>
            </a:endParaRPr>
          </a:p>
        </p:txBody>
      </p:sp>
      <p:pic>
        <p:nvPicPr>
          <p:cNvPr id="6" name="Picture 5"/>
          <p:cNvPicPr>
            <a:picLocks noChangeAspect="1"/>
          </p:cNvPicPr>
          <p:nvPr userDrawn="1"/>
        </p:nvPicPr>
        <p:blipFill>
          <a:blip r:embed="rId2"/>
          <a:stretch>
            <a:fillRect/>
          </a:stretch>
        </p:blipFill>
        <p:spPr>
          <a:xfrm>
            <a:off x="-25400" y="6261100"/>
            <a:ext cx="8940800" cy="368300"/>
          </a:xfrm>
          <a:prstGeom prst="rect">
            <a:avLst/>
          </a:prstGeom>
        </p:spPr>
      </p:pic>
    </p:spTree>
    <p:extLst>
      <p:ext uri="{BB962C8B-B14F-4D97-AF65-F5344CB8AC3E}">
        <p14:creationId xmlns:p14="http://schemas.microsoft.com/office/powerpoint/2010/main" val="74717536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Slide Number Placeholder 9"/>
          <p:cNvSpPr>
            <a:spLocks noGrp="1"/>
          </p:cNvSpPr>
          <p:nvPr>
            <p:ph type="sldNum" sz="quarter" idx="10"/>
          </p:nvPr>
        </p:nvSpPr>
        <p:spPr/>
        <p:txBody>
          <a:bodyPr/>
          <a:lstStyle/>
          <a:p>
            <a:fld id="{1818702E-D3D9-4749-A762-78643228C0CA}" type="slidenum">
              <a:rPr lang="en-US" smtClean="0">
                <a:solidFill>
                  <a:prstClr val="white"/>
                </a:solidFill>
              </a:rPr>
              <a:pPr/>
              <a:t>‹#›</a:t>
            </a:fld>
            <a:endParaRPr lang="en-US" dirty="0">
              <a:solidFill>
                <a:prstClr val="white"/>
              </a:solidFill>
            </a:endParaRPr>
          </a:p>
        </p:txBody>
      </p:sp>
      <p:pic>
        <p:nvPicPr>
          <p:cNvPr id="8" name="Picture 7"/>
          <p:cNvPicPr>
            <a:picLocks noChangeAspect="1"/>
          </p:cNvPicPr>
          <p:nvPr userDrawn="1"/>
        </p:nvPicPr>
        <p:blipFill>
          <a:blip r:embed="rId2"/>
          <a:stretch>
            <a:fillRect/>
          </a:stretch>
        </p:blipFill>
        <p:spPr>
          <a:xfrm>
            <a:off x="-25400" y="6261100"/>
            <a:ext cx="8940800" cy="368300"/>
          </a:xfrm>
          <a:prstGeom prst="rect">
            <a:avLst/>
          </a:prstGeom>
        </p:spPr>
      </p:pic>
    </p:spTree>
    <p:extLst>
      <p:ext uri="{BB962C8B-B14F-4D97-AF65-F5344CB8AC3E}">
        <p14:creationId xmlns:p14="http://schemas.microsoft.com/office/powerpoint/2010/main" val="238521930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Slide Number Placeholder 5"/>
          <p:cNvSpPr>
            <a:spLocks noGrp="1"/>
          </p:cNvSpPr>
          <p:nvPr>
            <p:ph type="sldNum" sz="quarter" idx="10"/>
          </p:nvPr>
        </p:nvSpPr>
        <p:spPr/>
        <p:txBody>
          <a:bodyPr/>
          <a:lstStyle/>
          <a:p>
            <a:fld id="{1818702E-D3D9-4749-A762-78643228C0CA}" type="slidenum">
              <a:rPr lang="en-US" smtClean="0">
                <a:solidFill>
                  <a:prstClr val="white"/>
                </a:solidFill>
              </a:rPr>
              <a:pPr/>
              <a:t>‹#›</a:t>
            </a:fld>
            <a:endParaRPr lang="en-US" dirty="0">
              <a:solidFill>
                <a:prstClr val="white"/>
              </a:solidFill>
            </a:endParaRPr>
          </a:p>
        </p:txBody>
      </p:sp>
      <p:pic>
        <p:nvPicPr>
          <p:cNvPr id="4" name="Picture 3"/>
          <p:cNvPicPr>
            <a:picLocks noChangeAspect="1"/>
          </p:cNvPicPr>
          <p:nvPr userDrawn="1"/>
        </p:nvPicPr>
        <p:blipFill>
          <a:blip r:embed="rId2"/>
          <a:stretch>
            <a:fillRect/>
          </a:stretch>
        </p:blipFill>
        <p:spPr>
          <a:xfrm>
            <a:off x="-25400" y="6261100"/>
            <a:ext cx="8940800" cy="368300"/>
          </a:xfrm>
          <a:prstGeom prst="rect">
            <a:avLst/>
          </a:prstGeom>
        </p:spPr>
      </p:pic>
    </p:spTree>
    <p:extLst>
      <p:ext uri="{BB962C8B-B14F-4D97-AF65-F5344CB8AC3E}">
        <p14:creationId xmlns:p14="http://schemas.microsoft.com/office/powerpoint/2010/main" val="1059614633"/>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1818702E-D3D9-4749-A762-78643228C0CA}"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4198242912"/>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Slide Number Placeholder 7"/>
          <p:cNvSpPr>
            <a:spLocks noGrp="1"/>
          </p:cNvSpPr>
          <p:nvPr>
            <p:ph type="sldNum" sz="quarter" idx="10"/>
          </p:nvPr>
        </p:nvSpPr>
        <p:spPr/>
        <p:txBody>
          <a:bodyPr/>
          <a:lstStyle/>
          <a:p>
            <a:fld id="{1818702E-D3D9-4749-A762-78643228C0CA}" type="slidenum">
              <a:rPr lang="en-US" smtClean="0">
                <a:solidFill>
                  <a:prstClr val="white"/>
                </a:solidFill>
              </a:rPr>
              <a:pPr/>
              <a:t>‹#›</a:t>
            </a:fld>
            <a:endParaRPr lang="en-US" dirty="0">
              <a:solidFill>
                <a:prstClr val="white"/>
              </a:solidFill>
            </a:endParaRPr>
          </a:p>
        </p:txBody>
      </p:sp>
      <p:pic>
        <p:nvPicPr>
          <p:cNvPr id="6" name="Picture 5"/>
          <p:cNvPicPr>
            <a:picLocks noChangeAspect="1"/>
          </p:cNvPicPr>
          <p:nvPr userDrawn="1"/>
        </p:nvPicPr>
        <p:blipFill>
          <a:blip r:embed="rId2"/>
          <a:stretch>
            <a:fillRect/>
          </a:stretch>
        </p:blipFill>
        <p:spPr>
          <a:xfrm>
            <a:off x="-25400" y="6261100"/>
            <a:ext cx="8940800" cy="368300"/>
          </a:xfrm>
          <a:prstGeom prst="rect">
            <a:avLst/>
          </a:prstGeom>
        </p:spPr>
      </p:pic>
    </p:spTree>
    <p:extLst>
      <p:ext uri="{BB962C8B-B14F-4D97-AF65-F5344CB8AC3E}">
        <p14:creationId xmlns:p14="http://schemas.microsoft.com/office/powerpoint/2010/main" val="591017548"/>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normAutofit/>
          </a:bodyPr>
          <a:lstStyle>
            <a:lvl1pPr algn="l">
              <a:defRPr sz="2400" b="1">
                <a:solidFill>
                  <a:schemeClr val="tx1">
                    <a:lumMod val="90000"/>
                    <a:lumOff val="10000"/>
                  </a:schemeClr>
                </a:solidFill>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normAutofit/>
          </a:bodyPr>
          <a:lstStyle>
            <a:lvl1pPr marL="0" indent="0">
              <a:buNone/>
              <a:defRPr sz="18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8" name="Slide Number Placeholder 7"/>
          <p:cNvSpPr>
            <a:spLocks noGrp="1"/>
          </p:cNvSpPr>
          <p:nvPr>
            <p:ph type="sldNum" sz="quarter" idx="10"/>
          </p:nvPr>
        </p:nvSpPr>
        <p:spPr/>
        <p:txBody>
          <a:bodyPr/>
          <a:lstStyle/>
          <a:p>
            <a:fld id="{1818702E-D3D9-4749-A762-78643228C0CA}" type="slidenum">
              <a:rPr lang="en-US" smtClean="0">
                <a:solidFill>
                  <a:prstClr val="white"/>
                </a:solidFill>
              </a:rPr>
              <a:pPr/>
              <a:t>‹#›</a:t>
            </a:fld>
            <a:endParaRPr lang="en-US" dirty="0">
              <a:solidFill>
                <a:prstClr val="white"/>
              </a:solidFill>
            </a:endParaRPr>
          </a:p>
        </p:txBody>
      </p:sp>
      <p:pic>
        <p:nvPicPr>
          <p:cNvPr id="6" name="Picture 5"/>
          <p:cNvPicPr>
            <a:picLocks noChangeAspect="1"/>
          </p:cNvPicPr>
          <p:nvPr userDrawn="1"/>
        </p:nvPicPr>
        <p:blipFill>
          <a:blip r:embed="rId2"/>
          <a:stretch>
            <a:fillRect/>
          </a:stretch>
        </p:blipFill>
        <p:spPr>
          <a:xfrm>
            <a:off x="-25400" y="6261100"/>
            <a:ext cx="8940800" cy="368300"/>
          </a:xfrm>
          <a:prstGeom prst="rect">
            <a:avLst/>
          </a:prstGeom>
        </p:spPr>
      </p:pic>
    </p:spTree>
    <p:extLst>
      <p:ext uri="{BB962C8B-B14F-4D97-AF65-F5344CB8AC3E}">
        <p14:creationId xmlns:p14="http://schemas.microsoft.com/office/powerpoint/2010/main" val="224428569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066800"/>
            <a:ext cx="72390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2895600"/>
            <a:ext cx="7239000" cy="28194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103095" y="6537265"/>
            <a:ext cx="2133600" cy="365125"/>
          </a:xfrm>
          <a:prstGeom prst="rect">
            <a:avLst/>
          </a:prstGeom>
        </p:spPr>
        <p:txBody>
          <a:bodyPr vert="horz" lIns="91440" tIns="45720" rIns="91440" bIns="45720" rtlCol="0" anchor="ctr"/>
          <a:lstStyle>
            <a:lvl1pPr algn="l">
              <a:defRPr sz="1100">
                <a:solidFill>
                  <a:schemeClr val="bg1"/>
                </a:solidFill>
              </a:defRPr>
            </a:lvl1pPr>
          </a:lstStyle>
          <a:p>
            <a:fld id="{1818702E-D3D9-4749-A762-78643228C0CA}"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990226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4" r:id="rId12"/>
  </p:sldLayoutIdLst>
  <p:transition>
    <p:fade/>
  </p:transition>
  <p:timing>
    <p:tnLst>
      <p:par>
        <p:cTn id="1" dur="indefinite" restart="never" nodeType="tmRoot"/>
      </p:par>
    </p:tnLst>
  </p:timing>
  <p:txStyles>
    <p:titleStyle>
      <a:lvl1pPr algn="l" defTabSz="914400" rtl="0" eaLnBrk="1" latinLnBrk="0" hangingPunct="1">
        <a:spcBef>
          <a:spcPct val="0"/>
        </a:spcBef>
        <a:buNone/>
        <a:defRPr sz="3600" kern="1200">
          <a:solidFill>
            <a:srgbClr val="CD0920"/>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6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6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mailto:tonya@ti.com"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hyperlink" Target="mailto:ssanchez@ti.com" TargetMode="External"/><Relationship Id="rId4" Type="http://schemas.openxmlformats.org/officeDocument/2006/relationships/hyperlink" Target="mailto:dkavlick@ti.com"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0" y="6477000"/>
            <a:ext cx="7239000" cy="0"/>
          </a:xfrm>
          <a:prstGeom prst="line">
            <a:avLst/>
          </a:prstGeom>
          <a:ln w="38100" cmpd="sng">
            <a:solidFill>
              <a:srgbClr val="ED1D24"/>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3"/>
          <a:stretch>
            <a:fillRect/>
          </a:stretch>
        </p:blipFill>
        <p:spPr>
          <a:xfrm>
            <a:off x="7391400" y="6324600"/>
            <a:ext cx="1549400" cy="368300"/>
          </a:xfrm>
          <a:prstGeom prst="rect">
            <a:avLst/>
          </a:prstGeom>
        </p:spPr>
      </p:pic>
    </p:spTree>
    <p:extLst>
      <p:ext uri="{BB962C8B-B14F-4D97-AF65-F5344CB8AC3E}">
        <p14:creationId xmlns:p14="http://schemas.microsoft.com/office/powerpoint/2010/main" val="382087959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1066800"/>
            <a:ext cx="8143041" cy="914400"/>
          </a:xfrm>
        </p:spPr>
        <p:txBody>
          <a:bodyPr>
            <a:normAutofit/>
          </a:bodyPr>
          <a:lstStyle/>
          <a:p>
            <a:r>
              <a:rPr lang="en-US" sz="2800" b="1" dirty="0" smtClean="0">
                <a:solidFill>
                  <a:srgbClr val="BF0000"/>
                </a:solidFill>
              </a:rPr>
              <a:t>Technology to ENGAGE students</a:t>
            </a:r>
            <a:endParaRPr lang="en-US" sz="2800" b="1" dirty="0">
              <a:solidFill>
                <a:srgbClr val="BF0000"/>
              </a:solidFill>
            </a:endParaRPr>
          </a:p>
        </p:txBody>
      </p:sp>
      <p:sp>
        <p:nvSpPr>
          <p:cNvPr id="3" name="Content Placeholder 2"/>
          <p:cNvSpPr>
            <a:spLocks noGrp="1"/>
          </p:cNvSpPr>
          <p:nvPr>
            <p:ph idx="1"/>
          </p:nvPr>
        </p:nvSpPr>
        <p:spPr>
          <a:xfrm>
            <a:off x="457200" y="1981200"/>
            <a:ext cx="5791200" cy="4191000"/>
          </a:xfrm>
        </p:spPr>
        <p:txBody>
          <a:bodyPr>
            <a:normAutofit/>
          </a:bodyPr>
          <a:lstStyle/>
          <a:p>
            <a:pPr>
              <a:lnSpc>
                <a:spcPct val="120000"/>
              </a:lnSpc>
              <a:spcBef>
                <a:spcPts val="0"/>
              </a:spcBef>
              <a:spcAft>
                <a:spcPts val="0"/>
              </a:spcAft>
            </a:pPr>
            <a:r>
              <a:rPr lang="en-US" sz="1800" dirty="0" smtClean="0">
                <a:solidFill>
                  <a:schemeClr val="tx1">
                    <a:lumMod val="85000"/>
                    <a:lumOff val="15000"/>
                  </a:schemeClr>
                </a:solidFill>
              </a:rPr>
              <a:t>The TI-Nspire™ Navigator™ system provides </a:t>
            </a:r>
            <a:r>
              <a:rPr lang="en-US" sz="1800" dirty="0">
                <a:solidFill>
                  <a:schemeClr val="tx1">
                    <a:lumMod val="85000"/>
                    <a:lumOff val="15000"/>
                  </a:schemeClr>
                </a:solidFill>
              </a:rPr>
              <a:t>an avenue for engaging </a:t>
            </a:r>
            <a:r>
              <a:rPr lang="en-US" sz="1800" dirty="0" smtClean="0">
                <a:solidFill>
                  <a:schemeClr val="tx1">
                    <a:lumMod val="85000"/>
                    <a:lumOff val="15000"/>
                  </a:schemeClr>
                </a:solidFill>
              </a:rPr>
              <a:t>students in Math Practices.  Teachers </a:t>
            </a:r>
            <a:r>
              <a:rPr lang="en-US" sz="1800" dirty="0">
                <a:solidFill>
                  <a:schemeClr val="tx1">
                    <a:lumMod val="85000"/>
                    <a:lumOff val="15000"/>
                  </a:schemeClr>
                </a:solidFill>
              </a:rPr>
              <a:t>are able to:</a:t>
            </a:r>
          </a:p>
          <a:p>
            <a:pPr marL="285750" indent="-285750">
              <a:lnSpc>
                <a:spcPct val="120000"/>
              </a:lnSpc>
              <a:spcBef>
                <a:spcPts val="500"/>
              </a:spcBef>
              <a:spcAft>
                <a:spcPts val="500"/>
              </a:spcAft>
              <a:buFont typeface="Arial" pitchFamily="34" charset="0"/>
              <a:buChar char="•"/>
            </a:pPr>
            <a:r>
              <a:rPr lang="en-US" sz="1800" dirty="0">
                <a:solidFill>
                  <a:schemeClr val="tx1">
                    <a:lumMod val="85000"/>
                    <a:lumOff val="15000"/>
                  </a:schemeClr>
                </a:solidFill>
              </a:rPr>
              <a:t>Probe for student </a:t>
            </a:r>
            <a:r>
              <a:rPr lang="en-US" sz="1800" dirty="0" smtClean="0">
                <a:solidFill>
                  <a:schemeClr val="tx1">
                    <a:lumMod val="85000"/>
                    <a:lumOff val="15000"/>
                  </a:schemeClr>
                </a:solidFill>
              </a:rPr>
              <a:t>understanding</a:t>
            </a:r>
          </a:p>
          <a:p>
            <a:pPr marL="285750" indent="-285750">
              <a:lnSpc>
                <a:spcPct val="120000"/>
              </a:lnSpc>
              <a:spcBef>
                <a:spcPts val="500"/>
              </a:spcBef>
              <a:spcAft>
                <a:spcPts val="500"/>
              </a:spcAft>
              <a:buFont typeface="Arial" pitchFamily="34" charset="0"/>
              <a:buChar char="•"/>
            </a:pPr>
            <a:r>
              <a:rPr lang="en-US" sz="1800" dirty="0" smtClean="0">
                <a:solidFill>
                  <a:schemeClr val="tx1">
                    <a:lumMod val="85000"/>
                    <a:lumOff val="15000"/>
                  </a:schemeClr>
                </a:solidFill>
              </a:rPr>
              <a:t>Use formative assessment to adjust instruction</a:t>
            </a:r>
          </a:p>
          <a:p>
            <a:pPr marL="285750" indent="-285750">
              <a:lnSpc>
                <a:spcPct val="120000"/>
              </a:lnSpc>
              <a:spcBef>
                <a:spcPts val="500"/>
              </a:spcBef>
              <a:spcAft>
                <a:spcPts val="500"/>
              </a:spcAft>
              <a:buFont typeface="Arial" pitchFamily="34" charset="0"/>
              <a:buChar char="•"/>
            </a:pPr>
            <a:r>
              <a:rPr lang="en-US" sz="1800" dirty="0" smtClean="0">
                <a:solidFill>
                  <a:schemeClr val="tx1">
                    <a:lumMod val="85000"/>
                    <a:lumOff val="15000"/>
                  </a:schemeClr>
                </a:solidFill>
              </a:rPr>
              <a:t>Use </a:t>
            </a:r>
            <a:r>
              <a:rPr lang="en-US" sz="1800" dirty="0">
                <a:solidFill>
                  <a:schemeClr val="tx1">
                    <a:lumMod val="85000"/>
                    <a:lumOff val="15000"/>
                  </a:schemeClr>
                </a:solidFill>
              </a:rPr>
              <a:t>student responses to facilitate class discussions</a:t>
            </a:r>
          </a:p>
          <a:p>
            <a:pPr marL="285750" indent="-285750">
              <a:lnSpc>
                <a:spcPct val="120000"/>
              </a:lnSpc>
              <a:spcBef>
                <a:spcPts val="500"/>
              </a:spcBef>
              <a:spcAft>
                <a:spcPts val="500"/>
              </a:spcAft>
              <a:buFont typeface="Arial" pitchFamily="34" charset="0"/>
              <a:buChar char="•"/>
            </a:pPr>
            <a:r>
              <a:rPr lang="en-US" sz="1800" dirty="0">
                <a:solidFill>
                  <a:schemeClr val="tx1">
                    <a:lumMod val="85000"/>
                    <a:lumOff val="15000"/>
                  </a:schemeClr>
                </a:solidFill>
              </a:rPr>
              <a:t>Guide </a:t>
            </a:r>
            <a:r>
              <a:rPr lang="en-US" sz="1800" dirty="0" smtClean="0">
                <a:solidFill>
                  <a:schemeClr val="tx1">
                    <a:lumMod val="85000"/>
                    <a:lumOff val="15000"/>
                  </a:schemeClr>
                </a:solidFill>
              </a:rPr>
              <a:t>student discourse</a:t>
            </a:r>
            <a:endParaRPr lang="en-US" sz="1800" dirty="0">
              <a:solidFill>
                <a:schemeClr val="tx1">
                  <a:lumMod val="85000"/>
                  <a:lumOff val="15000"/>
                </a:schemeClr>
              </a:solidFill>
            </a:endParaRPr>
          </a:p>
          <a:p>
            <a:pPr marL="285750" indent="-285750">
              <a:lnSpc>
                <a:spcPct val="120000"/>
              </a:lnSpc>
              <a:spcBef>
                <a:spcPts val="500"/>
              </a:spcBef>
              <a:spcAft>
                <a:spcPts val="500"/>
              </a:spcAft>
              <a:buFont typeface="Arial" pitchFamily="34" charset="0"/>
              <a:buChar char="•"/>
            </a:pPr>
            <a:r>
              <a:rPr lang="en-US" sz="1800" dirty="0" smtClean="0">
                <a:solidFill>
                  <a:schemeClr val="tx1">
                    <a:lumMod val="85000"/>
                    <a:lumOff val="15000"/>
                  </a:schemeClr>
                </a:solidFill>
              </a:rPr>
              <a:t>Help </a:t>
            </a:r>
            <a:r>
              <a:rPr lang="en-US" sz="1800" dirty="0">
                <a:solidFill>
                  <a:schemeClr val="tx1">
                    <a:lumMod val="85000"/>
                    <a:lumOff val="15000"/>
                  </a:schemeClr>
                </a:solidFill>
              </a:rPr>
              <a:t>students identify </a:t>
            </a:r>
            <a:r>
              <a:rPr lang="en-US" sz="1800" dirty="0" smtClean="0">
                <a:solidFill>
                  <a:schemeClr val="tx1">
                    <a:lumMod val="85000"/>
                    <a:lumOff val="15000"/>
                  </a:schemeClr>
                </a:solidFill>
              </a:rPr>
              <a:t>precise  mathematical language</a:t>
            </a:r>
            <a:endParaRPr lang="en-US" sz="1800" dirty="0">
              <a:solidFill>
                <a:schemeClr val="tx1">
                  <a:lumMod val="85000"/>
                  <a:lumOff val="15000"/>
                </a:schemeClr>
              </a:solidFill>
            </a:endParaRPr>
          </a:p>
        </p:txBody>
      </p:sp>
    </p:spTree>
    <p:extLst>
      <p:ext uri="{BB962C8B-B14F-4D97-AF65-F5344CB8AC3E}">
        <p14:creationId xmlns:p14="http://schemas.microsoft.com/office/powerpoint/2010/main" val="338330039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eacher-Support.jpg"/>
          <p:cNvPicPr>
            <a:picLocks noChangeAspect="1"/>
          </p:cNvPicPr>
          <p:nvPr/>
        </p:nvPicPr>
        <p:blipFill rotWithShape="1">
          <a:blip r:embed="rId3" cstate="print">
            <a:extLst>
              <a:ext uri="{28A0092B-C50C-407E-A947-70E740481C1C}">
                <a14:useLocalDpi xmlns:a14="http://schemas.microsoft.com/office/drawing/2010/main" val="0"/>
              </a:ext>
            </a:extLst>
          </a:blip>
          <a:srcRect r="11120"/>
          <a:stretch/>
        </p:blipFill>
        <p:spPr>
          <a:xfrm>
            <a:off x="-1" y="0"/>
            <a:ext cx="9144001" cy="6858000"/>
          </a:xfrm>
          <a:prstGeom prst="rect">
            <a:avLst/>
          </a:prstGeom>
        </p:spPr>
      </p:pic>
      <p:sp>
        <p:nvSpPr>
          <p:cNvPr id="8" name="Rectangle 7"/>
          <p:cNvSpPr/>
          <p:nvPr/>
        </p:nvSpPr>
        <p:spPr>
          <a:xfrm>
            <a:off x="0" y="4800600"/>
            <a:ext cx="4572000" cy="2057400"/>
          </a:xfrm>
          <a:prstGeom prst="rect">
            <a:avLst/>
          </a:prstGeom>
          <a:gradFill>
            <a:gsLst>
              <a:gs pos="0">
                <a:schemeClr val="tx1">
                  <a:alpha val="0"/>
                </a:schemeClr>
              </a:gs>
              <a:gs pos="88000">
                <a:schemeClr val="tx1">
                  <a:alpha val="4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Title 4"/>
          <p:cNvSpPr txBox="1">
            <a:spLocks/>
          </p:cNvSpPr>
          <p:nvPr/>
        </p:nvSpPr>
        <p:spPr>
          <a:xfrm>
            <a:off x="228600" y="4800600"/>
            <a:ext cx="4267200" cy="1576387"/>
          </a:xfrm>
          <a:prstGeom prst="rect">
            <a:avLst/>
          </a:prstGeom>
          <a:ln>
            <a:noFill/>
          </a:ln>
        </p:spPr>
        <p:txBody>
          <a:bodyPr vert="horz" lIns="91440" tIns="45720" rIns="91440" bIns="45720" rtlCol="0" anchor="ctr">
            <a:noAutofit/>
          </a:bodyPr>
          <a:lstStyle>
            <a:lvl1pPr algn="l" defTabSz="914400" rtl="0" eaLnBrk="1" latinLnBrk="0" hangingPunct="1">
              <a:spcBef>
                <a:spcPct val="0"/>
              </a:spcBef>
              <a:buNone/>
              <a:defRPr sz="3600" b="0" kern="1200">
                <a:solidFill>
                  <a:schemeClr val="bg1"/>
                </a:solidFill>
                <a:latin typeface="+mj-lt"/>
                <a:ea typeface="+mj-ea"/>
                <a:cs typeface="+mj-cs"/>
              </a:defRPr>
            </a:lvl1pPr>
          </a:lstStyle>
          <a:p>
            <a:r>
              <a:rPr lang="en-US" sz="4000" b="1" dirty="0" smtClean="0">
                <a:ln w="12700">
                  <a:noFill/>
                  <a:prstDash val="solid"/>
                </a:ln>
                <a:solidFill>
                  <a:prstClr val="white"/>
                </a:solidFill>
                <a:effectLst>
                  <a:outerShdw blurRad="50800" dist="38100" dir="2700000" algn="tl" rotWithShape="0">
                    <a:prstClr val="black">
                      <a:alpha val="40000"/>
                    </a:prstClr>
                  </a:outerShdw>
                </a:effectLst>
                <a:latin typeface="Myriad Pro" pitchFamily="34" charset="0"/>
              </a:rPr>
              <a:t>Teacher Support</a:t>
            </a:r>
            <a:endParaRPr lang="en-US" sz="4000" b="1" dirty="0">
              <a:ln w="12700">
                <a:noFill/>
                <a:prstDash val="solid"/>
              </a:ln>
              <a:solidFill>
                <a:prstClr val="white"/>
              </a:solidFill>
              <a:effectLst>
                <a:outerShdw blurRad="50800" dist="38100" dir="2700000" algn="tl" rotWithShape="0">
                  <a:prstClr val="black">
                    <a:alpha val="40000"/>
                  </a:prstClr>
                </a:outerShdw>
              </a:effectLst>
              <a:latin typeface="Myriad Pro" pitchFamily="34" charset="0"/>
            </a:endParaRPr>
          </a:p>
        </p:txBody>
      </p:sp>
    </p:spTree>
    <p:extLst>
      <p:ext uri="{BB962C8B-B14F-4D97-AF65-F5344CB8AC3E}">
        <p14:creationId xmlns:p14="http://schemas.microsoft.com/office/powerpoint/2010/main" val="276488800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1359" y="838200"/>
            <a:ext cx="5857041" cy="1447800"/>
          </a:xfrm>
        </p:spPr>
        <p:txBody>
          <a:bodyPr>
            <a:normAutofit/>
          </a:bodyPr>
          <a:lstStyle/>
          <a:p>
            <a:r>
              <a:rPr lang="en-US" sz="2800" b="1" dirty="0" smtClean="0">
                <a:solidFill>
                  <a:srgbClr val="BF0000"/>
                </a:solidFill>
              </a:rPr>
              <a:t>Coaching</a:t>
            </a:r>
            <a:endParaRPr lang="en-US" sz="2800" b="1" dirty="0">
              <a:solidFill>
                <a:srgbClr val="BF0000"/>
              </a:solidFill>
            </a:endParaRPr>
          </a:p>
        </p:txBody>
      </p:sp>
      <p:sp>
        <p:nvSpPr>
          <p:cNvPr id="3" name="Content Placeholder 2"/>
          <p:cNvSpPr>
            <a:spLocks noGrp="1"/>
          </p:cNvSpPr>
          <p:nvPr>
            <p:ph idx="1"/>
          </p:nvPr>
        </p:nvSpPr>
        <p:spPr>
          <a:xfrm>
            <a:off x="381000" y="2895600"/>
            <a:ext cx="5946467" cy="1676400"/>
          </a:xfrm>
        </p:spPr>
        <p:txBody>
          <a:bodyPr>
            <a:normAutofit/>
          </a:bodyPr>
          <a:lstStyle/>
          <a:p>
            <a:pPr>
              <a:spcAft>
                <a:spcPts val="800"/>
              </a:spcAft>
            </a:pPr>
            <a:r>
              <a:rPr lang="en-US" sz="1800" dirty="0" smtClean="0">
                <a:solidFill>
                  <a:schemeClr val="tx1">
                    <a:lumMod val="85000"/>
                    <a:lumOff val="15000"/>
                  </a:schemeClr>
                </a:solidFill>
              </a:rPr>
              <a:t>Coaching visits include</a:t>
            </a:r>
          </a:p>
          <a:p>
            <a:pPr marL="857250" lvl="1" indent="-342900">
              <a:spcBef>
                <a:spcPts val="300"/>
              </a:spcBef>
              <a:spcAft>
                <a:spcPts val="300"/>
              </a:spcAft>
              <a:buClr>
                <a:schemeClr val="accent6"/>
              </a:buClr>
            </a:pPr>
            <a:r>
              <a:rPr lang="en-US" sz="1800" dirty="0" smtClean="0">
                <a:solidFill>
                  <a:schemeClr val="tx1">
                    <a:lumMod val="85000"/>
                    <a:lumOff val="15000"/>
                  </a:schemeClr>
                </a:solidFill>
              </a:rPr>
              <a:t>Lesson modeling</a:t>
            </a:r>
            <a:endParaRPr lang="en-US" sz="1800" dirty="0">
              <a:solidFill>
                <a:schemeClr val="tx1">
                  <a:lumMod val="85000"/>
                  <a:lumOff val="15000"/>
                </a:schemeClr>
              </a:solidFill>
            </a:endParaRPr>
          </a:p>
          <a:p>
            <a:pPr marL="857250" lvl="1" indent="-342900">
              <a:spcBef>
                <a:spcPts val="300"/>
              </a:spcBef>
              <a:spcAft>
                <a:spcPts val="300"/>
              </a:spcAft>
              <a:buClr>
                <a:schemeClr val="accent6"/>
              </a:buClr>
            </a:pPr>
            <a:r>
              <a:rPr lang="en-US" sz="1800" dirty="0" smtClean="0">
                <a:solidFill>
                  <a:schemeClr val="tx1">
                    <a:lumMod val="85000"/>
                    <a:lumOff val="15000"/>
                  </a:schemeClr>
                </a:solidFill>
              </a:rPr>
              <a:t>Co-teaching activities</a:t>
            </a:r>
          </a:p>
          <a:p>
            <a:pPr marL="857250" lvl="1" indent="-342900">
              <a:spcBef>
                <a:spcPts val="300"/>
              </a:spcBef>
              <a:spcAft>
                <a:spcPts val="300"/>
              </a:spcAft>
              <a:buClr>
                <a:schemeClr val="accent6"/>
              </a:buClr>
            </a:pPr>
            <a:r>
              <a:rPr lang="en-US" sz="1800" dirty="0" smtClean="0">
                <a:solidFill>
                  <a:schemeClr val="tx1">
                    <a:lumMod val="85000"/>
                    <a:lumOff val="15000"/>
                  </a:schemeClr>
                </a:solidFill>
              </a:rPr>
              <a:t>Collaboration and reflection</a:t>
            </a:r>
          </a:p>
        </p:txBody>
      </p:sp>
      <p:pic>
        <p:nvPicPr>
          <p:cNvPr id="4" name="Picture 1" descr="image001"/>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4648200" y="1371600"/>
            <a:ext cx="3719345" cy="2743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graphicFrame>
        <p:nvGraphicFramePr>
          <p:cNvPr id="8" name="Chart 7"/>
          <p:cNvGraphicFramePr>
            <a:graphicFrameLocks/>
          </p:cNvGraphicFramePr>
          <p:nvPr>
            <p:extLst>
              <p:ext uri="{D42A27DB-BD31-4B8C-83A1-F6EECF244321}">
                <p14:modId xmlns:p14="http://schemas.microsoft.com/office/powerpoint/2010/main" val="1695573146"/>
              </p:ext>
            </p:extLst>
          </p:nvPr>
        </p:nvGraphicFramePr>
        <p:xfrm>
          <a:off x="6147860" y="-990600"/>
          <a:ext cx="5096933" cy="3310468"/>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6"/>
          <p:cNvSpPr txBox="1"/>
          <p:nvPr/>
        </p:nvSpPr>
        <p:spPr>
          <a:xfrm>
            <a:off x="381000" y="4572000"/>
            <a:ext cx="8077200" cy="646331"/>
          </a:xfrm>
          <a:prstGeom prst="rect">
            <a:avLst/>
          </a:prstGeom>
          <a:noFill/>
        </p:spPr>
        <p:txBody>
          <a:bodyPr wrap="square" rtlCol="0">
            <a:spAutoFit/>
          </a:bodyPr>
          <a:lstStyle/>
          <a:p>
            <a:r>
              <a:rPr lang="en-US" dirty="0">
                <a:solidFill>
                  <a:schemeClr val="tx1">
                    <a:lumMod val="85000"/>
                    <a:lumOff val="15000"/>
                  </a:schemeClr>
                </a:solidFill>
              </a:rPr>
              <a:t>Coaches record their observations and ensure teachers and administrators are provided with appropriate feedback regarding the day’s activities</a:t>
            </a:r>
          </a:p>
        </p:txBody>
      </p:sp>
      <p:sp>
        <p:nvSpPr>
          <p:cNvPr id="9" name="TextBox 8"/>
          <p:cNvSpPr txBox="1"/>
          <p:nvPr/>
        </p:nvSpPr>
        <p:spPr>
          <a:xfrm>
            <a:off x="381000" y="1828800"/>
            <a:ext cx="4038600" cy="923330"/>
          </a:xfrm>
          <a:prstGeom prst="rect">
            <a:avLst/>
          </a:prstGeom>
          <a:noFill/>
        </p:spPr>
        <p:txBody>
          <a:bodyPr wrap="square" rtlCol="0">
            <a:spAutoFit/>
          </a:bodyPr>
          <a:lstStyle/>
          <a:p>
            <a:pPr>
              <a:spcBef>
                <a:spcPts val="600"/>
              </a:spcBef>
              <a:spcAft>
                <a:spcPts val="600"/>
              </a:spcAft>
            </a:pPr>
            <a:r>
              <a:rPr lang="en-US" dirty="0">
                <a:solidFill>
                  <a:schemeClr val="tx1">
                    <a:lumMod val="85000"/>
                    <a:lumOff val="15000"/>
                  </a:schemeClr>
                </a:solidFill>
              </a:rPr>
              <a:t>Implementation Specialists provide </a:t>
            </a:r>
            <a:br>
              <a:rPr lang="en-US" dirty="0">
                <a:solidFill>
                  <a:schemeClr val="tx1">
                    <a:lumMod val="85000"/>
                    <a:lumOff val="15000"/>
                  </a:schemeClr>
                </a:solidFill>
              </a:rPr>
            </a:br>
            <a:r>
              <a:rPr lang="en-US" dirty="0">
                <a:solidFill>
                  <a:schemeClr val="tx1">
                    <a:lumMod val="85000"/>
                    <a:lumOff val="15000"/>
                  </a:schemeClr>
                </a:solidFill>
              </a:rPr>
              <a:t>one-on-one coaching in the teachers’ classrooms.</a:t>
            </a:r>
          </a:p>
        </p:txBody>
      </p:sp>
    </p:spTree>
    <p:extLst>
      <p:ext uri="{BB962C8B-B14F-4D97-AF65-F5344CB8AC3E}">
        <p14:creationId xmlns:p14="http://schemas.microsoft.com/office/powerpoint/2010/main" val="4214027299"/>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86800" cy="762000"/>
          </a:xfrm>
        </p:spPr>
        <p:txBody>
          <a:bodyPr>
            <a:normAutofit/>
          </a:bodyPr>
          <a:lstStyle/>
          <a:p>
            <a:r>
              <a:rPr lang="en-US" sz="3200" b="1" dirty="0" smtClean="0"/>
              <a:t>Implementation Specialist Responsibilities</a:t>
            </a:r>
            <a:endParaRPr lang="en-US" sz="3200" b="1" dirty="0"/>
          </a:p>
        </p:txBody>
      </p:sp>
      <p:sp>
        <p:nvSpPr>
          <p:cNvPr id="3" name="TextBox 2"/>
          <p:cNvSpPr txBox="1"/>
          <p:nvPr/>
        </p:nvSpPr>
        <p:spPr>
          <a:xfrm>
            <a:off x="381000" y="990600"/>
            <a:ext cx="8534400" cy="4524315"/>
          </a:xfrm>
          <a:prstGeom prst="rect">
            <a:avLst/>
          </a:prstGeom>
          <a:noFill/>
        </p:spPr>
        <p:txBody>
          <a:bodyPr wrap="square" rtlCol="0">
            <a:spAutoFit/>
          </a:bodyPr>
          <a:lstStyle/>
          <a:p>
            <a:pPr marL="285750" indent="-285750">
              <a:buFont typeface="Arial" pitchFamily="34" charset="0"/>
              <a:buChar char="•"/>
            </a:pPr>
            <a:r>
              <a:rPr lang="en-US" dirty="0" smtClean="0"/>
              <a:t>Work </a:t>
            </a:r>
            <a:r>
              <a:rPr lang="en-US" dirty="0"/>
              <a:t>with building administrators and math department to schedule coaching visits</a:t>
            </a:r>
          </a:p>
          <a:p>
            <a:pPr marL="285750" lvl="0" indent="-285750">
              <a:buFont typeface="Arial" pitchFamily="34" charset="0"/>
              <a:buChar char="•"/>
            </a:pPr>
            <a:r>
              <a:rPr lang="en-US" dirty="0"/>
              <a:t>Communicate coaching plans with teachers and administration on a continual basis</a:t>
            </a:r>
          </a:p>
          <a:p>
            <a:pPr marL="285750" lvl="0" indent="-285750">
              <a:buFont typeface="Arial" pitchFamily="34" charset="0"/>
              <a:buChar char="•"/>
            </a:pPr>
            <a:r>
              <a:rPr lang="en-US" dirty="0"/>
              <a:t>Work with teachers to align MathForward content and assessments to district curriculum</a:t>
            </a:r>
            <a:r>
              <a:rPr lang="en-US" dirty="0" smtClean="0"/>
              <a:t>.</a:t>
            </a:r>
            <a:endParaRPr lang="en-US" dirty="0"/>
          </a:p>
          <a:p>
            <a:pPr marL="285750" lvl="0" indent="-285750">
              <a:buFont typeface="Arial" pitchFamily="34" charset="0"/>
              <a:buChar char="•"/>
            </a:pPr>
            <a:r>
              <a:rPr lang="en-US" dirty="0"/>
              <a:t>Provide in-classroom coaching including modeling lessons, co-teaching lessons, classroom observations and reflections</a:t>
            </a:r>
            <a:r>
              <a:rPr lang="en-US" dirty="0" smtClean="0"/>
              <a:t>.</a:t>
            </a:r>
            <a:endParaRPr lang="en-US" dirty="0"/>
          </a:p>
          <a:p>
            <a:pPr marL="285750" lvl="0" indent="-285750">
              <a:buFont typeface="Arial" pitchFamily="34" charset="0"/>
              <a:buChar char="•"/>
            </a:pPr>
            <a:r>
              <a:rPr lang="en-US" dirty="0"/>
              <a:t>Work with sites to troubleshoot technical issues.</a:t>
            </a:r>
          </a:p>
          <a:p>
            <a:pPr marL="285750" lvl="0" indent="-285750">
              <a:buFont typeface="Arial" pitchFamily="34" charset="0"/>
              <a:buChar char="•"/>
            </a:pPr>
            <a:r>
              <a:rPr lang="en-US" dirty="0"/>
              <a:t>Conduct implementation progress conferences with building administrators</a:t>
            </a:r>
          </a:p>
          <a:p>
            <a:pPr marL="285750" lvl="0" indent="-285750">
              <a:buFont typeface="Arial" pitchFamily="34" charset="0"/>
              <a:buChar char="•"/>
            </a:pPr>
            <a:r>
              <a:rPr lang="en-US" dirty="0"/>
              <a:t>Establish, reflect on and revisit individual teacher goals with respect to implementation of MathForward</a:t>
            </a:r>
            <a:r>
              <a:rPr lang="en-US" dirty="0" smtClean="0"/>
              <a:t>.</a:t>
            </a:r>
            <a:endParaRPr lang="en-US" dirty="0"/>
          </a:p>
          <a:p>
            <a:pPr marL="285750" lvl="0" indent="-285750">
              <a:buFont typeface="Arial" pitchFamily="34" charset="0"/>
              <a:buChar char="•"/>
            </a:pPr>
            <a:r>
              <a:rPr lang="en-US" dirty="0"/>
              <a:t>Assist teachers in planning and creating technology-rich and pedagogically sound math lessons. </a:t>
            </a:r>
          </a:p>
          <a:p>
            <a:pPr marL="285750" lvl="0" indent="-285750">
              <a:buFont typeface="Arial" pitchFamily="34" charset="0"/>
              <a:buChar char="•"/>
            </a:pPr>
            <a:r>
              <a:rPr lang="en-US" dirty="0"/>
              <a:t>Provide ongoing professional development in technology and pedagogy.</a:t>
            </a:r>
          </a:p>
          <a:p>
            <a:pPr marL="285750" indent="-285750">
              <a:buFont typeface="Arial" pitchFamily="34" charset="0"/>
              <a:buChar char="•"/>
            </a:pPr>
            <a:endParaRPr lang="en-US" dirty="0"/>
          </a:p>
        </p:txBody>
      </p:sp>
    </p:spTree>
    <p:extLst>
      <p:ext uri="{BB962C8B-B14F-4D97-AF65-F5344CB8AC3E}">
        <p14:creationId xmlns:p14="http://schemas.microsoft.com/office/powerpoint/2010/main" val="2018834105"/>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3809" y="838200"/>
            <a:ext cx="5857041" cy="1447800"/>
          </a:xfrm>
        </p:spPr>
        <p:txBody>
          <a:bodyPr>
            <a:normAutofit/>
          </a:bodyPr>
          <a:lstStyle/>
          <a:p>
            <a:r>
              <a:rPr lang="en-US" sz="2800" b="1" dirty="0" smtClean="0">
                <a:solidFill>
                  <a:srgbClr val="BF0000"/>
                </a:solidFill>
              </a:rPr>
              <a:t>Professional Development</a:t>
            </a:r>
            <a:endParaRPr lang="en-US" sz="2800" b="1" dirty="0">
              <a:solidFill>
                <a:srgbClr val="BF0000"/>
              </a:solidFill>
            </a:endParaRPr>
          </a:p>
        </p:txBody>
      </p:sp>
      <p:sp>
        <p:nvSpPr>
          <p:cNvPr id="3" name="Content Placeholder 2"/>
          <p:cNvSpPr>
            <a:spLocks noGrp="1"/>
          </p:cNvSpPr>
          <p:nvPr>
            <p:ph idx="1"/>
          </p:nvPr>
        </p:nvSpPr>
        <p:spPr>
          <a:xfrm>
            <a:off x="454333" y="2133600"/>
            <a:ext cx="6003872" cy="4267200"/>
          </a:xfrm>
        </p:spPr>
        <p:txBody>
          <a:bodyPr>
            <a:normAutofit/>
          </a:bodyPr>
          <a:lstStyle/>
          <a:p>
            <a:r>
              <a:rPr lang="en-US" sz="2000" dirty="0" smtClean="0">
                <a:solidFill>
                  <a:schemeClr val="tx1">
                    <a:lumMod val="85000"/>
                    <a:lumOff val="15000"/>
                  </a:schemeClr>
                </a:solidFill>
              </a:rPr>
              <a:t>In-person PD provides </a:t>
            </a:r>
            <a:r>
              <a:rPr lang="en-US" sz="2000" dirty="0">
                <a:solidFill>
                  <a:schemeClr val="tx1">
                    <a:lumMod val="85000"/>
                    <a:lumOff val="15000"/>
                  </a:schemeClr>
                </a:solidFill>
              </a:rPr>
              <a:t>teachers </a:t>
            </a:r>
            <a:r>
              <a:rPr lang="en-US" sz="2000" dirty="0" smtClean="0">
                <a:solidFill>
                  <a:schemeClr val="tx1">
                    <a:lumMod val="85000"/>
                    <a:lumOff val="15000"/>
                  </a:schemeClr>
                </a:solidFill>
              </a:rPr>
              <a:t>with </a:t>
            </a:r>
            <a:r>
              <a:rPr lang="en-US" sz="2000" dirty="0">
                <a:solidFill>
                  <a:schemeClr val="tx1">
                    <a:lumMod val="85000"/>
                    <a:lumOff val="15000"/>
                  </a:schemeClr>
                </a:solidFill>
              </a:rPr>
              <a:t>the content and pedagogical support necessary to bring their </a:t>
            </a:r>
            <a:r>
              <a:rPr lang="en-US" sz="2000" dirty="0" smtClean="0">
                <a:solidFill>
                  <a:schemeClr val="tx1">
                    <a:lumMod val="85000"/>
                    <a:lumOff val="15000"/>
                  </a:schemeClr>
                </a:solidFill>
              </a:rPr>
              <a:t>teaching </a:t>
            </a:r>
            <a:r>
              <a:rPr lang="en-US" sz="2000" dirty="0">
                <a:solidFill>
                  <a:schemeClr val="tx1">
                    <a:lumMod val="85000"/>
                    <a:lumOff val="15000"/>
                  </a:schemeClr>
                </a:solidFill>
              </a:rPr>
              <a:t>practice up to the</a:t>
            </a:r>
            <a:r>
              <a:rPr lang="en-US" sz="2000" dirty="0" smtClean="0">
                <a:solidFill>
                  <a:schemeClr val="tx1">
                    <a:lumMod val="85000"/>
                    <a:lumOff val="15000"/>
                  </a:schemeClr>
                </a:solidFill>
              </a:rPr>
              <a:t> rigors of the Common Core State Standards.</a:t>
            </a:r>
          </a:p>
          <a:p>
            <a:pPr>
              <a:spcAft>
                <a:spcPts val="0"/>
              </a:spcAft>
            </a:pPr>
            <a:r>
              <a:rPr lang="en-US" sz="2000" dirty="0" smtClean="0">
                <a:solidFill>
                  <a:schemeClr val="tx1">
                    <a:lumMod val="85000"/>
                    <a:lumOff val="15000"/>
                  </a:schemeClr>
                </a:solidFill>
              </a:rPr>
              <a:t>PD events throughout the school year encourage systemic growth and development of teaching practice.</a:t>
            </a:r>
            <a:endParaRPr lang="en-US" sz="2000" dirty="0">
              <a:solidFill>
                <a:schemeClr val="tx1">
                  <a:lumMod val="85000"/>
                  <a:lumOff val="15000"/>
                </a:schemeClr>
              </a:solidFill>
            </a:endParaRPr>
          </a:p>
          <a:p>
            <a:endParaRPr lang="en-US" sz="2000" dirty="0" smtClean="0">
              <a:solidFill>
                <a:schemeClr val="tx1">
                  <a:lumMod val="85000"/>
                  <a:lumOff val="15000"/>
                </a:schemeClr>
              </a:solidFill>
            </a:endParaRPr>
          </a:p>
        </p:txBody>
      </p:sp>
    </p:spTree>
    <p:extLst>
      <p:ext uri="{BB962C8B-B14F-4D97-AF65-F5344CB8AC3E}">
        <p14:creationId xmlns:p14="http://schemas.microsoft.com/office/powerpoint/2010/main" val="365383557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6324600" cy="1371600"/>
          </a:xfrm>
        </p:spPr>
        <p:txBody>
          <a:bodyPr>
            <a:normAutofit/>
          </a:bodyPr>
          <a:lstStyle/>
          <a:p>
            <a:r>
              <a:rPr lang="en-US" sz="2800" b="1" dirty="0" smtClean="0">
                <a:solidFill>
                  <a:srgbClr val="BF0000"/>
                </a:solidFill>
              </a:rPr>
              <a:t>Enhanced Teacher </a:t>
            </a:r>
            <a:r>
              <a:rPr lang="en-US" sz="2800" b="1" dirty="0">
                <a:solidFill>
                  <a:srgbClr val="BF0000"/>
                </a:solidFill>
              </a:rPr>
              <a:t>C</a:t>
            </a:r>
            <a:r>
              <a:rPr lang="en-US" sz="2800" b="1" dirty="0" smtClean="0">
                <a:solidFill>
                  <a:srgbClr val="BF0000"/>
                </a:solidFill>
              </a:rPr>
              <a:t>ontent </a:t>
            </a:r>
            <a:r>
              <a:rPr lang="en-US" sz="2800" b="1" dirty="0">
                <a:solidFill>
                  <a:srgbClr val="BF0000"/>
                </a:solidFill>
              </a:rPr>
              <a:t>K</a:t>
            </a:r>
            <a:r>
              <a:rPr lang="en-US" sz="2800" b="1" dirty="0" smtClean="0">
                <a:solidFill>
                  <a:srgbClr val="BF0000"/>
                </a:solidFill>
              </a:rPr>
              <a:t>nowledge</a:t>
            </a:r>
            <a:endParaRPr lang="en-US" sz="2800" b="1" dirty="0">
              <a:solidFill>
                <a:srgbClr val="BF0000"/>
              </a:solidFill>
            </a:endParaRPr>
          </a:p>
        </p:txBody>
      </p:sp>
      <p:sp>
        <p:nvSpPr>
          <p:cNvPr id="3" name="Content Placeholder 2"/>
          <p:cNvSpPr>
            <a:spLocks noGrp="1"/>
          </p:cNvSpPr>
          <p:nvPr>
            <p:ph idx="1"/>
          </p:nvPr>
        </p:nvSpPr>
        <p:spPr>
          <a:xfrm>
            <a:off x="457200" y="2362200"/>
            <a:ext cx="5943600" cy="4267200"/>
          </a:xfrm>
        </p:spPr>
        <p:txBody>
          <a:bodyPr>
            <a:noAutofit/>
          </a:bodyPr>
          <a:lstStyle/>
          <a:p>
            <a:pPr marL="0" lvl="1" indent="0">
              <a:lnSpc>
                <a:spcPts val="2800"/>
              </a:lnSpc>
              <a:spcBef>
                <a:spcPts val="600"/>
              </a:spcBef>
              <a:spcAft>
                <a:spcPts val="600"/>
              </a:spcAft>
              <a:buNone/>
            </a:pPr>
            <a:r>
              <a:rPr lang="en-US" sz="1800" dirty="0" smtClean="0">
                <a:solidFill>
                  <a:schemeClr val="tx1">
                    <a:lumMod val="85000"/>
                    <a:lumOff val="15000"/>
                  </a:schemeClr>
                </a:solidFill>
              </a:rPr>
              <a:t>Understanding and then targeting </a:t>
            </a:r>
            <a:r>
              <a:rPr lang="en-US" sz="1800" dirty="0">
                <a:solidFill>
                  <a:schemeClr val="tx1">
                    <a:lumMod val="85000"/>
                    <a:lumOff val="15000"/>
                  </a:schemeClr>
                </a:solidFill>
              </a:rPr>
              <a:t>the gaps in teacher content knowledge </a:t>
            </a:r>
            <a:r>
              <a:rPr lang="en-US" sz="1800" dirty="0" smtClean="0">
                <a:solidFill>
                  <a:schemeClr val="tx1">
                    <a:lumMod val="85000"/>
                    <a:lumOff val="15000"/>
                  </a:schemeClr>
                </a:solidFill>
              </a:rPr>
              <a:t>is one of the roles of the MathForward Implementation Specialists.  </a:t>
            </a:r>
          </a:p>
          <a:p>
            <a:pPr marL="0" lvl="1" indent="0">
              <a:lnSpc>
                <a:spcPts val="2800"/>
              </a:lnSpc>
              <a:spcBef>
                <a:spcPts val="600"/>
              </a:spcBef>
              <a:spcAft>
                <a:spcPts val="600"/>
              </a:spcAft>
              <a:buNone/>
            </a:pPr>
            <a:r>
              <a:rPr lang="en-US" sz="1800" dirty="0" smtClean="0">
                <a:solidFill>
                  <a:schemeClr val="tx1">
                    <a:lumMod val="85000"/>
                    <a:lumOff val="15000"/>
                  </a:schemeClr>
                </a:solidFill>
              </a:rPr>
              <a:t>These experienced math educators and coaches focus on improved teacher understanding of </a:t>
            </a:r>
          </a:p>
          <a:p>
            <a:pPr marL="342900" lvl="1" indent="-342900">
              <a:lnSpc>
                <a:spcPts val="2800"/>
              </a:lnSpc>
              <a:spcBef>
                <a:spcPts val="600"/>
              </a:spcBef>
              <a:spcAft>
                <a:spcPts val="600"/>
              </a:spcAft>
            </a:pPr>
            <a:r>
              <a:rPr lang="en-US" sz="1800" dirty="0" smtClean="0">
                <a:solidFill>
                  <a:schemeClr val="tx1">
                    <a:lumMod val="85000"/>
                    <a:lumOff val="15000"/>
                  </a:schemeClr>
                </a:solidFill>
              </a:rPr>
              <a:t>New content standards in CCSS</a:t>
            </a:r>
          </a:p>
          <a:p>
            <a:pPr marL="342900" lvl="1" indent="-342900">
              <a:lnSpc>
                <a:spcPts val="2800"/>
              </a:lnSpc>
              <a:spcBef>
                <a:spcPts val="600"/>
              </a:spcBef>
              <a:spcAft>
                <a:spcPts val="600"/>
              </a:spcAft>
            </a:pPr>
            <a:r>
              <a:rPr lang="en-US" sz="1800" dirty="0" smtClean="0">
                <a:solidFill>
                  <a:schemeClr val="tx1">
                    <a:lumMod val="85000"/>
                    <a:lumOff val="15000"/>
                  </a:schemeClr>
                </a:solidFill>
              </a:rPr>
              <a:t>Integration of the CCSS Mathematical Practices </a:t>
            </a:r>
          </a:p>
          <a:p>
            <a:pPr marL="342900" lvl="1" indent="-342900">
              <a:lnSpc>
                <a:spcPts val="2800"/>
              </a:lnSpc>
              <a:spcBef>
                <a:spcPts val="600"/>
              </a:spcBef>
              <a:spcAft>
                <a:spcPts val="600"/>
              </a:spcAft>
            </a:pPr>
            <a:r>
              <a:rPr lang="en-US" sz="1800" dirty="0" smtClean="0">
                <a:solidFill>
                  <a:schemeClr val="tx1">
                    <a:lumMod val="85000"/>
                    <a:lumOff val="15000"/>
                  </a:schemeClr>
                </a:solidFill>
              </a:rPr>
              <a:t>Strategies </a:t>
            </a:r>
            <a:r>
              <a:rPr lang="en-US" sz="1800" dirty="0">
                <a:solidFill>
                  <a:schemeClr val="tx1">
                    <a:lumMod val="85000"/>
                    <a:lumOff val="15000"/>
                  </a:schemeClr>
                </a:solidFill>
              </a:rPr>
              <a:t>for gauging student </a:t>
            </a:r>
            <a:r>
              <a:rPr lang="en-US" sz="1800" dirty="0" smtClean="0">
                <a:solidFill>
                  <a:schemeClr val="tx1">
                    <a:lumMod val="85000"/>
                    <a:lumOff val="15000"/>
                  </a:schemeClr>
                </a:solidFill>
              </a:rPr>
              <a:t>understanding</a:t>
            </a:r>
          </a:p>
          <a:p>
            <a:pPr marL="0" lvl="1" indent="0">
              <a:lnSpc>
                <a:spcPts val="2800"/>
              </a:lnSpc>
              <a:spcBef>
                <a:spcPts val="600"/>
              </a:spcBef>
              <a:spcAft>
                <a:spcPts val="600"/>
              </a:spcAft>
              <a:buNone/>
            </a:pPr>
            <a:r>
              <a:rPr lang="en-US" sz="1800" dirty="0" smtClean="0">
                <a:solidFill>
                  <a:schemeClr val="tx1">
                    <a:lumMod val="85000"/>
                    <a:lumOff val="15000"/>
                  </a:schemeClr>
                </a:solidFill>
              </a:rPr>
              <a:t>Coming Soon:  TEKS Alignment</a:t>
            </a:r>
            <a:endParaRPr lang="en-US" sz="1800" dirty="0">
              <a:solidFill>
                <a:schemeClr val="tx1">
                  <a:lumMod val="85000"/>
                  <a:lumOff val="15000"/>
                </a:schemeClr>
              </a:solidFill>
            </a:endParaRPr>
          </a:p>
        </p:txBody>
      </p:sp>
    </p:spTree>
    <p:extLst>
      <p:ext uri="{BB962C8B-B14F-4D97-AF65-F5344CB8AC3E}">
        <p14:creationId xmlns:p14="http://schemas.microsoft.com/office/powerpoint/2010/main" val="182612910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41634" y="1143000"/>
            <a:ext cx="5706766" cy="914400"/>
          </a:xfrm>
        </p:spPr>
        <p:txBody>
          <a:bodyPr>
            <a:normAutofit/>
          </a:bodyPr>
          <a:lstStyle/>
          <a:p>
            <a:r>
              <a:rPr lang="en-US" sz="2800" b="1" dirty="0" smtClean="0">
                <a:solidFill>
                  <a:srgbClr val="BF0000"/>
                </a:solidFill>
              </a:rPr>
              <a:t>Curriculum Integration</a:t>
            </a:r>
            <a:endParaRPr lang="en-US" sz="2800" b="1" dirty="0">
              <a:solidFill>
                <a:srgbClr val="BF0000"/>
              </a:solidFill>
            </a:endParaRPr>
          </a:p>
        </p:txBody>
      </p:sp>
      <p:sp>
        <p:nvSpPr>
          <p:cNvPr id="3" name="Content Placeholder 2"/>
          <p:cNvSpPr>
            <a:spLocks noGrp="1"/>
          </p:cNvSpPr>
          <p:nvPr>
            <p:ph idx="1"/>
          </p:nvPr>
        </p:nvSpPr>
        <p:spPr>
          <a:xfrm>
            <a:off x="533401" y="2057400"/>
            <a:ext cx="5943600" cy="3886200"/>
          </a:xfrm>
        </p:spPr>
        <p:txBody>
          <a:bodyPr>
            <a:noAutofit/>
          </a:bodyPr>
          <a:lstStyle/>
          <a:p>
            <a:r>
              <a:rPr lang="en-US" sz="2000" dirty="0" smtClean="0">
                <a:solidFill>
                  <a:schemeClr val="tx1">
                    <a:lumMod val="85000"/>
                    <a:lumOff val="15000"/>
                  </a:schemeClr>
                </a:solidFill>
              </a:rPr>
              <a:t>The MathForward program works </a:t>
            </a:r>
            <a:r>
              <a:rPr lang="en-US" sz="2000" dirty="0">
                <a:solidFill>
                  <a:schemeClr val="tx1">
                    <a:lumMod val="85000"/>
                    <a:lumOff val="15000"/>
                  </a:schemeClr>
                </a:solidFill>
              </a:rPr>
              <a:t>within a district’s </a:t>
            </a:r>
            <a:r>
              <a:rPr lang="en-US" sz="2000" dirty="0" smtClean="0">
                <a:solidFill>
                  <a:schemeClr val="tx1">
                    <a:lumMod val="85000"/>
                    <a:lumOff val="15000"/>
                  </a:schemeClr>
                </a:solidFill>
              </a:rPr>
              <a:t>curriculum.</a:t>
            </a:r>
          </a:p>
          <a:p>
            <a:r>
              <a:rPr lang="en-US" sz="2000" dirty="0" smtClean="0">
                <a:solidFill>
                  <a:schemeClr val="tx1">
                    <a:lumMod val="85000"/>
                    <a:lumOff val="15000"/>
                  </a:schemeClr>
                </a:solidFill>
              </a:rPr>
              <a:t>Lessons have been designed in collaboration with researchers and educators to effectively implement Common Core State Standards and Math Practices.</a:t>
            </a:r>
          </a:p>
          <a:p>
            <a:r>
              <a:rPr lang="en-US" sz="2000" dirty="0" smtClean="0">
                <a:solidFill>
                  <a:schemeClr val="tx1">
                    <a:lumMod val="85000"/>
                    <a:lumOff val="15000"/>
                  </a:schemeClr>
                </a:solidFill>
              </a:rPr>
              <a:t>Rigorous </a:t>
            </a:r>
            <a:r>
              <a:rPr lang="en-US" sz="2000" dirty="0">
                <a:solidFill>
                  <a:schemeClr val="tx1">
                    <a:lumMod val="85000"/>
                    <a:lumOff val="15000"/>
                  </a:schemeClr>
                </a:solidFill>
              </a:rPr>
              <a:t>activities </a:t>
            </a:r>
            <a:r>
              <a:rPr lang="en-US" sz="2000" dirty="0" smtClean="0">
                <a:solidFill>
                  <a:schemeClr val="tx1">
                    <a:lumMod val="85000"/>
                    <a:lumOff val="15000"/>
                  </a:schemeClr>
                </a:solidFill>
              </a:rPr>
              <a:t>use technology to enhance </a:t>
            </a:r>
            <a:r>
              <a:rPr lang="en-US" sz="2000" dirty="0">
                <a:solidFill>
                  <a:schemeClr val="tx1">
                    <a:lumMod val="85000"/>
                    <a:lumOff val="15000"/>
                  </a:schemeClr>
                </a:solidFill>
              </a:rPr>
              <a:t>critical thinking skills and promote high expectations for all </a:t>
            </a:r>
            <a:r>
              <a:rPr lang="en-US" sz="2000" dirty="0" smtClean="0">
                <a:solidFill>
                  <a:schemeClr val="tx1">
                    <a:lumMod val="85000"/>
                    <a:lumOff val="15000"/>
                  </a:schemeClr>
                </a:solidFill>
              </a:rPr>
              <a:t>students.</a:t>
            </a:r>
            <a:endParaRPr lang="en-US" sz="2000" dirty="0">
              <a:solidFill>
                <a:schemeClr val="tx1">
                  <a:lumMod val="85000"/>
                  <a:lumOff val="15000"/>
                </a:schemeClr>
              </a:solidFill>
            </a:endParaRPr>
          </a:p>
        </p:txBody>
      </p:sp>
    </p:spTree>
    <p:extLst>
      <p:ext uri="{BB962C8B-B14F-4D97-AF65-F5344CB8AC3E}">
        <p14:creationId xmlns:p14="http://schemas.microsoft.com/office/powerpoint/2010/main" val="1044993208"/>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143000"/>
            <a:ext cx="8143041" cy="914400"/>
          </a:xfrm>
        </p:spPr>
        <p:txBody>
          <a:bodyPr>
            <a:normAutofit/>
          </a:bodyPr>
          <a:lstStyle/>
          <a:p>
            <a:r>
              <a:rPr lang="en-US" sz="2800" b="1" dirty="0" smtClean="0">
                <a:solidFill>
                  <a:srgbClr val="BF0000"/>
                </a:solidFill>
              </a:rPr>
              <a:t>Formative Assessment</a:t>
            </a:r>
            <a:endParaRPr lang="en-US" sz="2800" b="1" dirty="0">
              <a:solidFill>
                <a:srgbClr val="BF0000"/>
              </a:solidFill>
            </a:endParaRPr>
          </a:p>
        </p:txBody>
      </p:sp>
      <p:sp>
        <p:nvSpPr>
          <p:cNvPr id="5" name="Content Placeholder 2"/>
          <p:cNvSpPr txBox="1">
            <a:spLocks/>
          </p:cNvSpPr>
          <p:nvPr/>
        </p:nvSpPr>
        <p:spPr>
          <a:xfrm>
            <a:off x="533400" y="1981200"/>
            <a:ext cx="5911667" cy="4038600"/>
          </a:xfrm>
          <a:prstGeom prst="rect">
            <a:avLst/>
          </a:prstGeom>
        </p:spPr>
        <p:txBody>
          <a:bodyPr vert="horz" lIns="91440" tIns="45720" rIns="91440" bIns="45720" rtlCol="0">
            <a:normAutofit fontScale="92500"/>
          </a:bodyPr>
          <a:lstStyle>
            <a:lvl1pPr marL="0" indent="0" algn="l" defTabSz="914400" rtl="0" eaLnBrk="1" latinLnBrk="0" hangingPunct="1">
              <a:lnSpc>
                <a:spcPts val="2800"/>
              </a:lnSpc>
              <a:spcBef>
                <a:spcPct val="20000"/>
              </a:spcBef>
              <a:spcAft>
                <a:spcPts val="1800"/>
              </a:spcAft>
              <a:buFont typeface="Arial" pitchFamily="34" charset="0"/>
              <a:buNone/>
              <a:defRPr sz="2100" kern="1200" baseline="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100" kern="1200" baseline="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100" kern="1200" baseline="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pPr>
            <a:r>
              <a:rPr lang="en-US" dirty="0" smtClean="0">
                <a:solidFill>
                  <a:schemeClr val="tx1">
                    <a:lumMod val="85000"/>
                    <a:lumOff val="15000"/>
                  </a:schemeClr>
                </a:solidFill>
              </a:rPr>
              <a:t>Formative assessments within the MathForward curriculum and training on using TI-Nspire™ Navigator™ on an ongoing basis help teachers to:  </a:t>
            </a:r>
          </a:p>
          <a:p>
            <a:pPr marL="342900" indent="-342900">
              <a:lnSpc>
                <a:spcPct val="120000"/>
              </a:lnSpc>
              <a:buFont typeface="Arial" pitchFamily="34" charset="0"/>
              <a:buChar char="•"/>
            </a:pPr>
            <a:r>
              <a:rPr lang="en-US" dirty="0" smtClean="0">
                <a:solidFill>
                  <a:schemeClr val="tx1">
                    <a:lumMod val="85000"/>
                    <a:lumOff val="15000"/>
                  </a:schemeClr>
                </a:solidFill>
              </a:rPr>
              <a:t>Gauge student understanding</a:t>
            </a:r>
          </a:p>
          <a:p>
            <a:pPr marL="342900" indent="-342900">
              <a:lnSpc>
                <a:spcPct val="120000"/>
              </a:lnSpc>
              <a:buFont typeface="Arial" pitchFamily="34" charset="0"/>
              <a:buChar char="•"/>
            </a:pPr>
            <a:r>
              <a:rPr lang="en-US" dirty="0" smtClean="0">
                <a:solidFill>
                  <a:schemeClr val="tx1">
                    <a:lumMod val="85000"/>
                    <a:lumOff val="15000"/>
                  </a:schemeClr>
                </a:solidFill>
              </a:rPr>
              <a:t>Identify best practices for preparing students for CCSS assessments</a:t>
            </a:r>
          </a:p>
          <a:p>
            <a:pPr marL="342900" indent="-342900">
              <a:lnSpc>
                <a:spcPct val="120000"/>
              </a:lnSpc>
              <a:buFont typeface="Arial" pitchFamily="34" charset="0"/>
              <a:buChar char="•"/>
            </a:pPr>
            <a:r>
              <a:rPr lang="en-US" dirty="0" smtClean="0">
                <a:solidFill>
                  <a:schemeClr val="tx1">
                    <a:lumMod val="85000"/>
                    <a:lumOff val="15000"/>
                  </a:schemeClr>
                </a:solidFill>
              </a:rPr>
              <a:t>Adjust instruction to address student performance</a:t>
            </a:r>
          </a:p>
          <a:p>
            <a:pPr>
              <a:lnSpc>
                <a:spcPct val="120000"/>
              </a:lnSpc>
            </a:pPr>
            <a:r>
              <a:rPr lang="en-US" dirty="0" smtClean="0">
                <a:solidFill>
                  <a:schemeClr val="tx1">
                    <a:lumMod val="85000"/>
                    <a:lumOff val="15000"/>
                  </a:schemeClr>
                </a:solidFill>
              </a:rPr>
              <a:t>Coming Soon:  Warm ups and TEKS Alignment</a:t>
            </a:r>
            <a:endParaRPr lang="en-US" dirty="0">
              <a:solidFill>
                <a:schemeClr val="tx1">
                  <a:lumMod val="85000"/>
                  <a:lumOff val="15000"/>
                </a:schemeClr>
              </a:solidFill>
            </a:endParaRPr>
          </a:p>
        </p:txBody>
      </p:sp>
    </p:spTree>
    <p:extLst>
      <p:ext uri="{BB962C8B-B14F-4D97-AF65-F5344CB8AC3E}">
        <p14:creationId xmlns:p14="http://schemas.microsoft.com/office/powerpoint/2010/main" val="341184343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152400" y="4800600"/>
            <a:ext cx="5867400" cy="2057400"/>
          </a:xfrm>
          <a:prstGeom prst="rect">
            <a:avLst/>
          </a:prstGeom>
          <a:gradFill>
            <a:gsLst>
              <a:gs pos="0">
                <a:schemeClr val="tx1">
                  <a:alpha val="0"/>
                </a:schemeClr>
              </a:gs>
              <a:gs pos="88000">
                <a:schemeClr val="tx1">
                  <a:alpha val="4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4"/>
          <p:cNvSpPr txBox="1">
            <a:spLocks/>
          </p:cNvSpPr>
          <p:nvPr/>
        </p:nvSpPr>
        <p:spPr>
          <a:xfrm>
            <a:off x="152400" y="5029200"/>
            <a:ext cx="6934200" cy="1423987"/>
          </a:xfrm>
          <a:prstGeom prst="rect">
            <a:avLst/>
          </a:prstGeom>
          <a:ln>
            <a:noFill/>
          </a:ln>
        </p:spPr>
        <p:txBody>
          <a:bodyPr vert="horz" lIns="91440" tIns="45720" rIns="91440" bIns="45720" rtlCol="0" anchor="ctr">
            <a:noAutofit/>
          </a:bodyPr>
          <a:lstStyle>
            <a:lvl1pPr algn="l" defTabSz="914400" rtl="0" eaLnBrk="1" latinLnBrk="0" hangingPunct="1">
              <a:spcBef>
                <a:spcPct val="0"/>
              </a:spcBef>
              <a:buNone/>
              <a:defRPr sz="3600" b="0" kern="1200">
                <a:solidFill>
                  <a:schemeClr val="bg1"/>
                </a:solidFill>
                <a:latin typeface="+mj-lt"/>
                <a:ea typeface="+mj-ea"/>
                <a:cs typeface="+mj-cs"/>
              </a:defRPr>
            </a:lvl1pPr>
          </a:lstStyle>
          <a:p>
            <a:r>
              <a:rPr lang="en-US" sz="4000" b="1" dirty="0" smtClean="0">
                <a:ln w="12700">
                  <a:noFill/>
                  <a:prstDash val="solid"/>
                </a:ln>
                <a:solidFill>
                  <a:prstClr val="white"/>
                </a:solidFill>
                <a:effectLst>
                  <a:outerShdw blurRad="50800" dist="38100" dir="2700000" algn="tl" rotWithShape="0">
                    <a:prstClr val="black">
                      <a:alpha val="40000"/>
                    </a:prstClr>
                  </a:outerShdw>
                </a:effectLst>
                <a:latin typeface="Myriad Pro" pitchFamily="34" charset="0"/>
              </a:rPr>
              <a:t>Building a Cohesive Team</a:t>
            </a:r>
            <a:endParaRPr lang="en-US" sz="4000" b="1" dirty="0">
              <a:ln w="12700">
                <a:noFill/>
                <a:prstDash val="solid"/>
              </a:ln>
              <a:solidFill>
                <a:prstClr val="white"/>
              </a:solidFill>
              <a:effectLst>
                <a:outerShdw blurRad="50800" dist="38100" dir="2700000" algn="tl" rotWithShape="0">
                  <a:prstClr val="black">
                    <a:alpha val="40000"/>
                  </a:prstClr>
                </a:outerShdw>
              </a:effectLst>
              <a:latin typeface="Myriad Pro" pitchFamily="34" charset="0"/>
            </a:endParaRPr>
          </a:p>
        </p:txBody>
      </p:sp>
    </p:spTree>
    <p:extLst>
      <p:ext uri="{BB962C8B-B14F-4D97-AF65-F5344CB8AC3E}">
        <p14:creationId xmlns:p14="http://schemas.microsoft.com/office/powerpoint/2010/main" val="328215032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41634" y="1143000"/>
            <a:ext cx="5706766" cy="914400"/>
          </a:xfrm>
        </p:spPr>
        <p:txBody>
          <a:bodyPr>
            <a:normAutofit/>
          </a:bodyPr>
          <a:lstStyle/>
          <a:p>
            <a:r>
              <a:rPr lang="en-US" sz="2800" b="1" dirty="0" smtClean="0">
                <a:solidFill>
                  <a:srgbClr val="BF0000"/>
                </a:solidFill>
              </a:rPr>
              <a:t>Extended Instructional Time</a:t>
            </a:r>
            <a:endParaRPr lang="en-US" sz="2800" b="1" dirty="0">
              <a:solidFill>
                <a:srgbClr val="BF0000"/>
              </a:solidFill>
            </a:endParaRPr>
          </a:p>
        </p:txBody>
      </p:sp>
      <p:sp>
        <p:nvSpPr>
          <p:cNvPr id="3" name="Content Placeholder 2"/>
          <p:cNvSpPr>
            <a:spLocks noGrp="1"/>
          </p:cNvSpPr>
          <p:nvPr>
            <p:ph idx="1"/>
          </p:nvPr>
        </p:nvSpPr>
        <p:spPr>
          <a:xfrm>
            <a:off x="549327" y="1981200"/>
            <a:ext cx="6003873" cy="4343400"/>
          </a:xfrm>
        </p:spPr>
        <p:txBody>
          <a:bodyPr>
            <a:noAutofit/>
          </a:bodyPr>
          <a:lstStyle/>
          <a:p>
            <a:pPr indent="-177800">
              <a:lnSpc>
                <a:spcPct val="120000"/>
              </a:lnSpc>
              <a:spcBef>
                <a:spcPts val="0"/>
              </a:spcBef>
              <a:spcAft>
                <a:spcPts val="600"/>
              </a:spcAft>
            </a:pPr>
            <a:r>
              <a:rPr lang="en-US" sz="2000" dirty="0" smtClean="0">
                <a:solidFill>
                  <a:schemeClr val="tx1">
                    <a:lumMod val="85000"/>
                    <a:lumOff val="15000"/>
                  </a:schemeClr>
                </a:solidFill>
              </a:rPr>
              <a:t>Allows students to:</a:t>
            </a:r>
            <a:endParaRPr lang="en-US" sz="2000" dirty="0">
              <a:solidFill>
                <a:schemeClr val="tx1">
                  <a:lumMod val="85000"/>
                  <a:lumOff val="15000"/>
                </a:schemeClr>
              </a:solidFill>
            </a:endParaRPr>
          </a:p>
          <a:p>
            <a:pPr marL="514350" indent="-285750">
              <a:lnSpc>
                <a:spcPct val="100000"/>
              </a:lnSpc>
              <a:spcBef>
                <a:spcPts val="600"/>
              </a:spcBef>
              <a:spcAft>
                <a:spcPts val="600"/>
              </a:spcAft>
              <a:buFont typeface="Arial" pitchFamily="34" charset="0"/>
              <a:buChar char="•"/>
            </a:pPr>
            <a:r>
              <a:rPr lang="en-US" sz="2000" dirty="0" smtClean="0">
                <a:solidFill>
                  <a:schemeClr val="tx1">
                    <a:lumMod val="85000"/>
                    <a:lumOff val="15000"/>
                  </a:schemeClr>
                </a:solidFill>
              </a:rPr>
              <a:t>Build </a:t>
            </a:r>
            <a:r>
              <a:rPr lang="en-US" sz="2000" dirty="0">
                <a:solidFill>
                  <a:schemeClr val="tx1">
                    <a:lumMod val="85000"/>
                    <a:lumOff val="15000"/>
                  </a:schemeClr>
                </a:solidFill>
              </a:rPr>
              <a:t>foundational math </a:t>
            </a:r>
            <a:r>
              <a:rPr lang="en-US" sz="2000" dirty="0" smtClean="0">
                <a:solidFill>
                  <a:schemeClr val="tx1">
                    <a:lumMod val="85000"/>
                    <a:lumOff val="15000"/>
                  </a:schemeClr>
                </a:solidFill>
              </a:rPr>
              <a:t>skills and better conceptual understanding</a:t>
            </a:r>
          </a:p>
          <a:p>
            <a:pPr marL="514350" indent="-285750">
              <a:lnSpc>
                <a:spcPct val="100000"/>
              </a:lnSpc>
              <a:spcBef>
                <a:spcPts val="600"/>
              </a:spcBef>
              <a:spcAft>
                <a:spcPts val="600"/>
              </a:spcAft>
              <a:buFont typeface="Arial" pitchFamily="34" charset="0"/>
              <a:buChar char="•"/>
            </a:pPr>
            <a:r>
              <a:rPr lang="en-US" sz="2000" dirty="0">
                <a:solidFill>
                  <a:schemeClr val="tx1">
                    <a:lumMod val="85000"/>
                    <a:lumOff val="15000"/>
                  </a:schemeClr>
                </a:solidFill>
              </a:rPr>
              <a:t>Apply concepts to real problems and </a:t>
            </a:r>
            <a:r>
              <a:rPr lang="en-US" sz="2000" dirty="0" smtClean="0">
                <a:solidFill>
                  <a:schemeClr val="tx1">
                    <a:lumMod val="85000"/>
                    <a:lumOff val="15000"/>
                  </a:schemeClr>
                </a:solidFill>
              </a:rPr>
              <a:t>make </a:t>
            </a:r>
            <a:r>
              <a:rPr lang="en-US" sz="2000" dirty="0">
                <a:solidFill>
                  <a:schemeClr val="tx1">
                    <a:lumMod val="85000"/>
                    <a:lumOff val="15000"/>
                  </a:schemeClr>
                </a:solidFill>
              </a:rPr>
              <a:t>connections to previous knowledge</a:t>
            </a:r>
          </a:p>
          <a:p>
            <a:pPr marL="514350" indent="-285750">
              <a:lnSpc>
                <a:spcPct val="100000"/>
              </a:lnSpc>
              <a:spcBef>
                <a:spcPts val="600"/>
              </a:spcBef>
              <a:spcAft>
                <a:spcPts val="600"/>
              </a:spcAft>
              <a:buFont typeface="Arial" pitchFamily="34" charset="0"/>
              <a:buChar char="•"/>
            </a:pPr>
            <a:r>
              <a:rPr lang="en-US" sz="2000" dirty="0" smtClean="0">
                <a:solidFill>
                  <a:schemeClr val="tx1">
                    <a:lumMod val="85000"/>
                    <a:lumOff val="15000"/>
                  </a:schemeClr>
                </a:solidFill>
              </a:rPr>
              <a:t>Develop </a:t>
            </a:r>
            <a:r>
              <a:rPr lang="en-US" sz="2000" dirty="0">
                <a:solidFill>
                  <a:schemeClr val="tx1">
                    <a:lumMod val="85000"/>
                    <a:lumOff val="15000"/>
                  </a:schemeClr>
                </a:solidFill>
              </a:rPr>
              <a:t>a deep sense of </a:t>
            </a:r>
            <a:r>
              <a:rPr lang="en-US" sz="2000" dirty="0" smtClean="0">
                <a:solidFill>
                  <a:schemeClr val="tx1">
                    <a:lumMod val="85000"/>
                    <a:lumOff val="15000"/>
                  </a:schemeClr>
                </a:solidFill>
              </a:rPr>
              <a:t>mathematics</a:t>
            </a:r>
          </a:p>
          <a:p>
            <a:pPr marL="514350" indent="-285750">
              <a:lnSpc>
                <a:spcPct val="100000"/>
              </a:lnSpc>
              <a:spcBef>
                <a:spcPts val="600"/>
              </a:spcBef>
              <a:spcAft>
                <a:spcPts val="600"/>
              </a:spcAft>
              <a:buFont typeface="Arial" pitchFamily="34" charset="0"/>
              <a:buChar char="•"/>
            </a:pPr>
            <a:r>
              <a:rPr lang="en-US" sz="2000" dirty="0" smtClean="0">
                <a:solidFill>
                  <a:schemeClr val="tx1">
                    <a:lumMod val="85000"/>
                    <a:lumOff val="15000"/>
                  </a:schemeClr>
                </a:solidFill>
              </a:rPr>
              <a:t>Engage </a:t>
            </a:r>
            <a:r>
              <a:rPr lang="en-US" sz="2000" dirty="0">
                <a:solidFill>
                  <a:schemeClr val="tx1">
                    <a:lumMod val="85000"/>
                    <a:lumOff val="15000"/>
                  </a:schemeClr>
                </a:solidFill>
              </a:rPr>
              <a:t>in the</a:t>
            </a:r>
            <a:r>
              <a:rPr lang="en-US" sz="2000" dirty="0" smtClean="0">
                <a:solidFill>
                  <a:schemeClr val="tx1">
                    <a:lumMod val="85000"/>
                    <a:lumOff val="15000"/>
                  </a:schemeClr>
                </a:solidFill>
              </a:rPr>
              <a:t> Math Practices</a:t>
            </a:r>
          </a:p>
        </p:txBody>
      </p:sp>
    </p:spTree>
    <p:extLst>
      <p:ext uri="{BB962C8B-B14F-4D97-AF65-F5344CB8AC3E}">
        <p14:creationId xmlns:p14="http://schemas.microsoft.com/office/powerpoint/2010/main" val="334300816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4"/>
          <p:cNvSpPr txBox="1">
            <a:spLocks/>
          </p:cNvSpPr>
          <p:nvPr/>
        </p:nvSpPr>
        <p:spPr>
          <a:xfrm>
            <a:off x="451945" y="228600"/>
            <a:ext cx="8610600" cy="609600"/>
          </a:xfrm>
          <a:prstGeom prst="rect">
            <a:avLst/>
          </a:prstGeom>
          <a:ln>
            <a:noFill/>
          </a:ln>
        </p:spPr>
        <p:txBody>
          <a:bodyPr vert="horz" lIns="91440" tIns="45720" rIns="91440" bIns="45720" rtlCol="0" anchor="ctr">
            <a:noAutofit/>
          </a:bodyPr>
          <a:lstStyle>
            <a:lvl1pPr algn="l" defTabSz="914400" rtl="0" eaLnBrk="1" latinLnBrk="0" hangingPunct="1">
              <a:spcBef>
                <a:spcPct val="0"/>
              </a:spcBef>
              <a:buNone/>
              <a:defRPr sz="3600" b="0" kern="1200">
                <a:solidFill>
                  <a:schemeClr val="bg1"/>
                </a:solidFill>
                <a:latin typeface="+mj-lt"/>
                <a:ea typeface="+mj-ea"/>
                <a:cs typeface="+mj-cs"/>
              </a:defRPr>
            </a:lvl1pPr>
          </a:lstStyle>
          <a:p>
            <a:r>
              <a:rPr lang="en-US" sz="4400" b="1" dirty="0" smtClean="0">
                <a:ln w="12700">
                  <a:noFill/>
                  <a:prstDash val="solid"/>
                </a:ln>
                <a:solidFill>
                  <a:prstClr val="white"/>
                </a:solidFill>
                <a:effectLst>
                  <a:outerShdw blurRad="50800" dist="38100" dir="2700000" algn="tl" rotWithShape="0">
                    <a:prstClr val="black">
                      <a:alpha val="40000"/>
                    </a:prstClr>
                  </a:outerShdw>
                </a:effectLst>
                <a:latin typeface="Myriad Pro" pitchFamily="34" charset="0"/>
              </a:rPr>
              <a:t>Topics Covered</a:t>
            </a:r>
            <a:endParaRPr lang="en-US" sz="4400" b="1" dirty="0">
              <a:ln w="12700">
                <a:noFill/>
                <a:prstDash val="solid"/>
              </a:ln>
              <a:solidFill>
                <a:prstClr val="white"/>
              </a:solidFill>
              <a:effectLst>
                <a:outerShdw blurRad="50800" dist="38100" dir="2700000" algn="tl" rotWithShape="0">
                  <a:prstClr val="black">
                    <a:alpha val="40000"/>
                  </a:prstClr>
                </a:outerShdw>
              </a:effectLst>
              <a:latin typeface="Myriad Pro" pitchFamily="34" charset="0"/>
            </a:endParaRPr>
          </a:p>
        </p:txBody>
      </p:sp>
      <p:sp>
        <p:nvSpPr>
          <p:cNvPr id="15" name="Content Placeholder 2"/>
          <p:cNvSpPr txBox="1">
            <a:spLocks/>
          </p:cNvSpPr>
          <p:nvPr/>
        </p:nvSpPr>
        <p:spPr>
          <a:xfrm>
            <a:off x="152400" y="6553200"/>
            <a:ext cx="5562599" cy="228600"/>
          </a:xfrm>
          <a:prstGeom prst="rect">
            <a:avLst/>
          </a:prstGeom>
        </p:spPr>
        <p:txBody>
          <a:bodyPr vert="horz" lIns="91440" tIns="45720" rIns="91440" bIns="45720" rtlCol="0">
            <a:noAutofit/>
          </a:bodyPr>
          <a:lstStyle>
            <a:lvl1pPr marL="0" indent="0" algn="l" defTabSz="914400" rtl="0" eaLnBrk="1" latinLnBrk="0" hangingPunct="1">
              <a:spcBef>
                <a:spcPct val="20000"/>
              </a:spcBef>
              <a:spcAft>
                <a:spcPts val="600"/>
              </a:spcAft>
              <a:buFont typeface="Arial" pitchFamily="34" charset="0"/>
              <a:buNone/>
              <a:defRPr sz="2600" b="1" kern="1200">
                <a:solidFill>
                  <a:schemeClr val="bg1"/>
                </a:solidFill>
                <a:latin typeface="+mn-lt"/>
                <a:ea typeface="+mn-ea"/>
                <a:cs typeface="+mn-cs"/>
              </a:defRPr>
            </a:lvl1pPr>
            <a:lvl2pPr marL="457200" indent="0" algn="ctr" defTabSz="914400" rtl="0" eaLnBrk="1" latinLnBrk="0" hangingPunct="1">
              <a:spcBef>
                <a:spcPct val="20000"/>
              </a:spcBef>
              <a:buFont typeface="Arial" pitchFamily="34" charset="0"/>
              <a:buNone/>
              <a:defRPr sz="26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800" b="0" dirty="0" smtClean="0">
                <a:solidFill>
                  <a:prstClr val="white">
                    <a:alpha val="75000"/>
                  </a:prstClr>
                </a:solidFill>
              </a:rPr>
              <a:t>Source: NAEP 2009 Nation’s Report Card </a:t>
            </a:r>
            <a:endParaRPr lang="en-US" sz="800" b="0" dirty="0">
              <a:solidFill>
                <a:prstClr val="white">
                  <a:alpha val="75000"/>
                </a:prstClr>
              </a:solidFill>
            </a:endParaRPr>
          </a:p>
        </p:txBody>
      </p:sp>
      <p:sp>
        <p:nvSpPr>
          <p:cNvPr id="3" name="TextBox 2"/>
          <p:cNvSpPr txBox="1"/>
          <p:nvPr/>
        </p:nvSpPr>
        <p:spPr>
          <a:xfrm>
            <a:off x="649014" y="1524000"/>
            <a:ext cx="7772400" cy="3539430"/>
          </a:xfrm>
          <a:prstGeom prst="rect">
            <a:avLst/>
          </a:prstGeom>
          <a:noFill/>
        </p:spPr>
        <p:txBody>
          <a:bodyPr wrap="square" rtlCol="0">
            <a:spAutoFit/>
          </a:bodyPr>
          <a:lstStyle/>
          <a:p>
            <a:pPr marL="457200" indent="-457200">
              <a:buFont typeface="Arial" pitchFamily="34" charset="0"/>
              <a:buChar char="•"/>
            </a:pPr>
            <a:r>
              <a:rPr lang="en-US" sz="3200" b="1" dirty="0" smtClean="0">
                <a:solidFill>
                  <a:schemeClr val="bg1"/>
                </a:solidFill>
              </a:rPr>
              <a:t>What is MathForward?</a:t>
            </a:r>
          </a:p>
          <a:p>
            <a:pPr marL="457200" indent="-457200">
              <a:buFont typeface="Arial" pitchFamily="34" charset="0"/>
              <a:buChar char="•"/>
            </a:pPr>
            <a:endParaRPr lang="en-US" sz="3200" b="1" dirty="0" smtClean="0">
              <a:solidFill>
                <a:schemeClr val="bg1"/>
              </a:solidFill>
            </a:endParaRPr>
          </a:p>
          <a:p>
            <a:pPr marL="457200" indent="-457200">
              <a:buFont typeface="Arial" pitchFamily="34" charset="0"/>
              <a:buChar char="•"/>
            </a:pPr>
            <a:r>
              <a:rPr lang="en-US" sz="3200" b="1" dirty="0" smtClean="0">
                <a:solidFill>
                  <a:schemeClr val="bg1"/>
                </a:solidFill>
              </a:rPr>
              <a:t>8 Research Based Components</a:t>
            </a:r>
          </a:p>
          <a:p>
            <a:pPr marL="457200" indent="-457200">
              <a:buFont typeface="Arial" pitchFamily="34" charset="0"/>
              <a:buChar char="•"/>
            </a:pPr>
            <a:endParaRPr lang="en-US" sz="3200" b="1" dirty="0" smtClean="0">
              <a:solidFill>
                <a:schemeClr val="bg1"/>
              </a:solidFill>
            </a:endParaRPr>
          </a:p>
          <a:p>
            <a:pPr marL="457200" indent="-457200">
              <a:buFont typeface="Arial" pitchFamily="34" charset="0"/>
              <a:buChar char="•"/>
            </a:pPr>
            <a:r>
              <a:rPr lang="en-US" sz="3200" b="1" dirty="0" smtClean="0">
                <a:solidFill>
                  <a:schemeClr val="bg1"/>
                </a:solidFill>
              </a:rPr>
              <a:t>Success Story:  Lubbock ISD</a:t>
            </a:r>
          </a:p>
          <a:p>
            <a:pPr marL="457200" indent="-457200">
              <a:buFont typeface="Arial" pitchFamily="34" charset="0"/>
              <a:buChar char="•"/>
            </a:pPr>
            <a:endParaRPr lang="en-US" sz="3200" b="1" dirty="0">
              <a:solidFill>
                <a:schemeClr val="bg1"/>
              </a:solidFill>
            </a:endParaRPr>
          </a:p>
          <a:p>
            <a:pPr marL="457200" indent="-457200">
              <a:buFont typeface="Arial" pitchFamily="34" charset="0"/>
              <a:buChar char="•"/>
            </a:pPr>
            <a:r>
              <a:rPr lang="en-US" sz="3200" b="1" dirty="0" smtClean="0">
                <a:solidFill>
                  <a:schemeClr val="bg1"/>
                </a:solidFill>
              </a:rPr>
              <a:t>Q &amp; A</a:t>
            </a:r>
            <a:endParaRPr lang="en-US" sz="3200" b="1" dirty="0">
              <a:solidFill>
                <a:schemeClr val="bg1"/>
              </a:solidFill>
            </a:endParaRPr>
          </a:p>
        </p:txBody>
      </p:sp>
    </p:spTree>
    <p:extLst>
      <p:ext uri="{BB962C8B-B14F-4D97-AF65-F5344CB8AC3E}">
        <p14:creationId xmlns:p14="http://schemas.microsoft.com/office/powerpoint/2010/main" val="1952004238"/>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143000"/>
            <a:ext cx="8143041" cy="914400"/>
          </a:xfrm>
        </p:spPr>
        <p:txBody>
          <a:bodyPr>
            <a:normAutofit/>
          </a:bodyPr>
          <a:lstStyle/>
          <a:p>
            <a:r>
              <a:rPr lang="en-US" sz="3000" b="1" dirty="0" smtClean="0">
                <a:solidFill>
                  <a:srgbClr val="BF0000"/>
                </a:solidFill>
              </a:rPr>
              <a:t>Common Planning Time</a:t>
            </a:r>
            <a:endParaRPr lang="en-US" sz="3000" b="1" dirty="0">
              <a:solidFill>
                <a:srgbClr val="BF0000"/>
              </a:solidFill>
            </a:endParaRPr>
          </a:p>
        </p:txBody>
      </p:sp>
      <p:sp>
        <p:nvSpPr>
          <p:cNvPr id="3" name="Content Placeholder 2"/>
          <p:cNvSpPr>
            <a:spLocks noGrp="1"/>
          </p:cNvSpPr>
          <p:nvPr>
            <p:ph idx="1"/>
          </p:nvPr>
        </p:nvSpPr>
        <p:spPr>
          <a:xfrm>
            <a:off x="533400" y="2057400"/>
            <a:ext cx="5927672" cy="4191000"/>
          </a:xfrm>
        </p:spPr>
        <p:txBody>
          <a:bodyPr>
            <a:normAutofit/>
          </a:bodyPr>
          <a:lstStyle/>
          <a:p>
            <a:pPr>
              <a:lnSpc>
                <a:spcPct val="120000"/>
              </a:lnSpc>
              <a:spcBef>
                <a:spcPts val="0"/>
              </a:spcBef>
              <a:spcAft>
                <a:spcPts val="0"/>
              </a:spcAft>
            </a:pPr>
            <a:r>
              <a:rPr lang="en-US" sz="2000" dirty="0" smtClean="0">
                <a:solidFill>
                  <a:schemeClr val="tx1">
                    <a:lumMod val="85000"/>
                    <a:lumOff val="15000"/>
                  </a:schemeClr>
                </a:solidFill>
              </a:rPr>
              <a:t>Professional </a:t>
            </a:r>
            <a:r>
              <a:rPr lang="en-US" sz="2000" dirty="0">
                <a:solidFill>
                  <a:schemeClr val="tx1">
                    <a:lumMod val="85000"/>
                    <a:lumOff val="15000"/>
                  </a:schemeClr>
                </a:solidFill>
              </a:rPr>
              <a:t>learning teams ensure a consistent approach to the </a:t>
            </a:r>
            <a:r>
              <a:rPr lang="en-US" sz="2000" dirty="0" smtClean="0">
                <a:solidFill>
                  <a:schemeClr val="tx1">
                    <a:lumMod val="85000"/>
                    <a:lumOff val="15000"/>
                  </a:schemeClr>
                </a:solidFill>
              </a:rPr>
              <a:t>program.</a:t>
            </a:r>
          </a:p>
          <a:p>
            <a:pPr marL="342900" indent="-342900">
              <a:lnSpc>
                <a:spcPct val="120000"/>
              </a:lnSpc>
              <a:spcBef>
                <a:spcPts val="0"/>
              </a:spcBef>
              <a:spcAft>
                <a:spcPts val="0"/>
              </a:spcAft>
              <a:buFont typeface="Arial" pitchFamily="34" charset="0"/>
              <a:buChar char="•"/>
            </a:pPr>
            <a:endParaRPr lang="en-US" sz="1100" dirty="0">
              <a:solidFill>
                <a:schemeClr val="tx1">
                  <a:lumMod val="85000"/>
                  <a:lumOff val="15000"/>
                </a:schemeClr>
              </a:solidFill>
            </a:endParaRPr>
          </a:p>
          <a:p>
            <a:pPr>
              <a:lnSpc>
                <a:spcPct val="120000"/>
              </a:lnSpc>
              <a:spcBef>
                <a:spcPts val="0"/>
              </a:spcBef>
              <a:spcAft>
                <a:spcPts val="0"/>
              </a:spcAft>
            </a:pPr>
            <a:r>
              <a:rPr lang="en-US" sz="2000" dirty="0" smtClean="0">
                <a:solidFill>
                  <a:schemeClr val="tx1">
                    <a:lumMod val="85000"/>
                    <a:lumOff val="15000"/>
                  </a:schemeClr>
                </a:solidFill>
              </a:rPr>
              <a:t>Implementation </a:t>
            </a:r>
            <a:r>
              <a:rPr lang="en-US" sz="2000" dirty="0">
                <a:solidFill>
                  <a:schemeClr val="tx1">
                    <a:lumMod val="85000"/>
                    <a:lumOff val="15000"/>
                  </a:schemeClr>
                </a:solidFill>
              </a:rPr>
              <a:t>Specialists </a:t>
            </a:r>
            <a:r>
              <a:rPr lang="en-US" sz="2000" dirty="0" smtClean="0">
                <a:solidFill>
                  <a:schemeClr val="tx1">
                    <a:lumMod val="85000"/>
                    <a:lumOff val="15000"/>
                  </a:schemeClr>
                </a:solidFill>
              </a:rPr>
              <a:t>assist teachers with:</a:t>
            </a:r>
          </a:p>
          <a:p>
            <a:pPr marL="628650" lvl="1" indent="-342900">
              <a:spcBef>
                <a:spcPts val="600"/>
              </a:spcBef>
              <a:spcAft>
                <a:spcPts val="600"/>
              </a:spcAft>
            </a:pPr>
            <a:r>
              <a:rPr lang="en-US" sz="2000" dirty="0" smtClean="0">
                <a:solidFill>
                  <a:schemeClr val="tx1">
                    <a:lumMod val="85000"/>
                    <a:lumOff val="15000"/>
                  </a:schemeClr>
                </a:solidFill>
              </a:rPr>
              <a:t>Planning </a:t>
            </a:r>
            <a:r>
              <a:rPr lang="en-US" sz="2000" dirty="0">
                <a:solidFill>
                  <a:schemeClr val="tx1">
                    <a:lumMod val="85000"/>
                    <a:lumOff val="15000"/>
                  </a:schemeClr>
                </a:solidFill>
              </a:rPr>
              <a:t>and strategies </a:t>
            </a:r>
            <a:r>
              <a:rPr lang="en-US" sz="2000" dirty="0" smtClean="0">
                <a:solidFill>
                  <a:schemeClr val="tx1">
                    <a:lumMod val="85000"/>
                    <a:lumOff val="15000"/>
                  </a:schemeClr>
                </a:solidFill>
              </a:rPr>
              <a:t>for improving the quality of lessons</a:t>
            </a:r>
          </a:p>
          <a:p>
            <a:pPr marL="628650" lvl="1" indent="-342900">
              <a:spcBef>
                <a:spcPts val="600"/>
              </a:spcBef>
              <a:spcAft>
                <a:spcPts val="600"/>
              </a:spcAft>
            </a:pPr>
            <a:r>
              <a:rPr lang="en-US" sz="2000" dirty="0" smtClean="0">
                <a:solidFill>
                  <a:schemeClr val="tx1">
                    <a:lumMod val="85000"/>
                    <a:lumOff val="15000"/>
                  </a:schemeClr>
                </a:solidFill>
              </a:rPr>
              <a:t>Strategies for integrating the Math Practices</a:t>
            </a:r>
          </a:p>
          <a:p>
            <a:pPr marL="628650" lvl="1" indent="-342900">
              <a:spcBef>
                <a:spcPts val="600"/>
              </a:spcBef>
              <a:spcAft>
                <a:spcPts val="600"/>
              </a:spcAft>
            </a:pPr>
            <a:r>
              <a:rPr lang="en-US" sz="2000" dirty="0" smtClean="0">
                <a:solidFill>
                  <a:schemeClr val="tx1">
                    <a:lumMod val="85000"/>
                    <a:lumOff val="15000"/>
                  </a:schemeClr>
                </a:solidFill>
              </a:rPr>
              <a:t>Techniques for using technology for instruction and for gauging student learning</a:t>
            </a:r>
            <a:endParaRPr lang="en-US" sz="2000" dirty="0">
              <a:solidFill>
                <a:schemeClr val="tx1">
                  <a:lumMod val="85000"/>
                  <a:lumOff val="15000"/>
                </a:schemeClr>
              </a:solidFill>
            </a:endParaRPr>
          </a:p>
        </p:txBody>
      </p:sp>
    </p:spTree>
    <p:extLst>
      <p:ext uri="{BB962C8B-B14F-4D97-AF65-F5344CB8AC3E}">
        <p14:creationId xmlns:p14="http://schemas.microsoft.com/office/powerpoint/2010/main" val="226672682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990600"/>
            <a:ext cx="8143041" cy="914400"/>
          </a:xfrm>
        </p:spPr>
        <p:txBody>
          <a:bodyPr>
            <a:normAutofit/>
          </a:bodyPr>
          <a:lstStyle/>
          <a:p>
            <a:r>
              <a:rPr lang="en-US" sz="2700" b="1" dirty="0" smtClean="0">
                <a:solidFill>
                  <a:srgbClr val="BF0000"/>
                </a:solidFill>
              </a:rPr>
              <a:t>Administration &amp; Parental Support</a:t>
            </a:r>
            <a:endParaRPr lang="en-US" sz="2700" b="1" dirty="0">
              <a:solidFill>
                <a:srgbClr val="BF0000"/>
              </a:solidFill>
            </a:endParaRPr>
          </a:p>
        </p:txBody>
      </p:sp>
      <p:sp>
        <p:nvSpPr>
          <p:cNvPr id="3" name="Content Placeholder 2"/>
          <p:cNvSpPr>
            <a:spLocks noGrp="1"/>
          </p:cNvSpPr>
          <p:nvPr>
            <p:ph idx="1"/>
          </p:nvPr>
        </p:nvSpPr>
        <p:spPr>
          <a:xfrm>
            <a:off x="533400" y="1905000"/>
            <a:ext cx="5714999" cy="4419600"/>
          </a:xfrm>
        </p:spPr>
        <p:txBody>
          <a:bodyPr>
            <a:normAutofit/>
          </a:bodyPr>
          <a:lstStyle/>
          <a:p>
            <a:pPr>
              <a:lnSpc>
                <a:spcPct val="120000"/>
              </a:lnSpc>
              <a:spcBef>
                <a:spcPts val="600"/>
              </a:spcBef>
              <a:spcAft>
                <a:spcPts val="600"/>
              </a:spcAft>
            </a:pPr>
            <a:r>
              <a:rPr lang="en-US" dirty="0">
                <a:solidFill>
                  <a:schemeClr val="tx1">
                    <a:lumMod val="85000"/>
                    <a:lumOff val="15000"/>
                  </a:schemeClr>
                </a:solidFill>
              </a:rPr>
              <a:t>TI works with administrators to set and communicate specific </a:t>
            </a:r>
            <a:r>
              <a:rPr lang="en-US" dirty="0" smtClean="0">
                <a:solidFill>
                  <a:schemeClr val="tx1">
                    <a:lumMod val="85000"/>
                    <a:lumOff val="15000"/>
                  </a:schemeClr>
                </a:solidFill>
              </a:rPr>
              <a:t>goals for:</a:t>
            </a:r>
            <a:endParaRPr lang="en-US" dirty="0">
              <a:solidFill>
                <a:schemeClr val="tx1">
                  <a:lumMod val="85000"/>
                  <a:lumOff val="15000"/>
                </a:schemeClr>
              </a:solidFill>
            </a:endParaRPr>
          </a:p>
          <a:p>
            <a:pPr marL="342900" indent="-342900">
              <a:lnSpc>
                <a:spcPct val="100000"/>
              </a:lnSpc>
              <a:spcBef>
                <a:spcPts val="600"/>
              </a:spcBef>
              <a:spcAft>
                <a:spcPts val="600"/>
              </a:spcAft>
              <a:buFont typeface="Arial" pitchFamily="34" charset="0"/>
              <a:buChar char="•"/>
            </a:pPr>
            <a:r>
              <a:rPr lang="en-US" dirty="0" smtClean="0">
                <a:solidFill>
                  <a:schemeClr val="tx1">
                    <a:lumMod val="85000"/>
                    <a:lumOff val="15000"/>
                  </a:schemeClr>
                </a:solidFill>
              </a:rPr>
              <a:t>Improving </a:t>
            </a:r>
            <a:r>
              <a:rPr lang="en-US" dirty="0">
                <a:solidFill>
                  <a:schemeClr val="tx1">
                    <a:lumMod val="85000"/>
                    <a:lumOff val="15000"/>
                  </a:schemeClr>
                </a:solidFill>
              </a:rPr>
              <a:t>teacher content knowledge and instructional practice</a:t>
            </a:r>
          </a:p>
          <a:p>
            <a:pPr marL="342900" indent="-342900">
              <a:lnSpc>
                <a:spcPct val="100000"/>
              </a:lnSpc>
              <a:spcBef>
                <a:spcPts val="600"/>
              </a:spcBef>
              <a:spcAft>
                <a:spcPts val="600"/>
              </a:spcAft>
              <a:buFont typeface="Arial" pitchFamily="34" charset="0"/>
              <a:buChar char="•"/>
            </a:pPr>
            <a:r>
              <a:rPr lang="en-US" dirty="0" smtClean="0">
                <a:solidFill>
                  <a:schemeClr val="tx1">
                    <a:lumMod val="85000"/>
                    <a:lumOff val="15000"/>
                  </a:schemeClr>
                </a:solidFill>
              </a:rPr>
              <a:t>Increasing </a:t>
            </a:r>
            <a:r>
              <a:rPr lang="en-US" dirty="0">
                <a:solidFill>
                  <a:schemeClr val="tx1">
                    <a:lumMod val="85000"/>
                    <a:lumOff val="15000"/>
                  </a:schemeClr>
                </a:solidFill>
              </a:rPr>
              <a:t>students’ understanding of </a:t>
            </a:r>
            <a:r>
              <a:rPr lang="en-US" dirty="0" smtClean="0">
                <a:solidFill>
                  <a:schemeClr val="tx1">
                    <a:lumMod val="85000"/>
                    <a:lumOff val="15000"/>
                  </a:schemeClr>
                </a:solidFill>
              </a:rPr>
              <a:t>mathematics concepts and practices</a:t>
            </a:r>
          </a:p>
          <a:p>
            <a:pPr marL="342900" indent="-342900">
              <a:lnSpc>
                <a:spcPct val="100000"/>
              </a:lnSpc>
              <a:spcBef>
                <a:spcPts val="600"/>
              </a:spcBef>
              <a:spcAft>
                <a:spcPts val="600"/>
              </a:spcAft>
              <a:buFont typeface="Arial" pitchFamily="34" charset="0"/>
              <a:buChar char="•"/>
            </a:pPr>
            <a:r>
              <a:rPr lang="en-US" dirty="0" smtClean="0">
                <a:solidFill>
                  <a:schemeClr val="tx1">
                    <a:lumMod val="85000"/>
                    <a:lumOff val="15000"/>
                  </a:schemeClr>
                </a:solidFill>
              </a:rPr>
              <a:t>Parental involvement </a:t>
            </a:r>
          </a:p>
        </p:txBody>
      </p:sp>
    </p:spTree>
    <p:extLst>
      <p:ext uri="{BB962C8B-B14F-4D97-AF65-F5344CB8AC3E}">
        <p14:creationId xmlns:p14="http://schemas.microsoft.com/office/powerpoint/2010/main" val="97468275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762000"/>
          </a:xfrm>
        </p:spPr>
        <p:txBody>
          <a:bodyPr>
            <a:normAutofit/>
          </a:bodyPr>
          <a:lstStyle/>
          <a:p>
            <a:r>
              <a:rPr lang="en-US" sz="3200" b="1" dirty="0" smtClean="0"/>
              <a:t>Administration Responsibilities </a:t>
            </a:r>
            <a:endParaRPr lang="en-US" sz="3200" b="1" dirty="0"/>
          </a:p>
        </p:txBody>
      </p:sp>
      <p:sp>
        <p:nvSpPr>
          <p:cNvPr id="3" name="TextBox 2"/>
          <p:cNvSpPr txBox="1"/>
          <p:nvPr/>
        </p:nvSpPr>
        <p:spPr>
          <a:xfrm>
            <a:off x="381000" y="762000"/>
            <a:ext cx="8534400" cy="5355312"/>
          </a:xfrm>
          <a:prstGeom prst="rect">
            <a:avLst/>
          </a:prstGeom>
          <a:noFill/>
        </p:spPr>
        <p:txBody>
          <a:bodyPr wrap="square" rtlCol="0">
            <a:spAutoFit/>
          </a:bodyPr>
          <a:lstStyle/>
          <a:p>
            <a:pPr marL="285750" lvl="0" indent="-285750">
              <a:buFont typeface="Arial" pitchFamily="34" charset="0"/>
              <a:buChar char="•"/>
            </a:pPr>
            <a:r>
              <a:rPr lang="en-US" dirty="0"/>
              <a:t>Set expectations for teachers and students in the beginning of the year and monitor progress throughout the year</a:t>
            </a:r>
            <a:r>
              <a:rPr lang="en-US" dirty="0" smtClean="0"/>
              <a:t>.</a:t>
            </a:r>
          </a:p>
          <a:p>
            <a:pPr lvl="0"/>
            <a:endParaRPr lang="en-US" dirty="0"/>
          </a:p>
          <a:p>
            <a:pPr marL="285750" lvl="0" indent="-285750">
              <a:buFont typeface="Arial" pitchFamily="34" charset="0"/>
              <a:buChar char="•"/>
            </a:pPr>
            <a:r>
              <a:rPr lang="en-US" dirty="0"/>
              <a:t>Ensure that </a:t>
            </a:r>
            <a:r>
              <a:rPr lang="en-US" b="1" dirty="0"/>
              <a:t>ALL </a:t>
            </a:r>
            <a:r>
              <a:rPr lang="en-US" dirty="0"/>
              <a:t>MathForward teachers attend </a:t>
            </a:r>
            <a:r>
              <a:rPr lang="en-US" b="1" dirty="0"/>
              <a:t>ALL</a:t>
            </a:r>
            <a:r>
              <a:rPr lang="en-US" dirty="0"/>
              <a:t> MathForward professional development trainings throughout the year by budgeting for either stipends or substitute teachers.  </a:t>
            </a:r>
            <a:endParaRPr lang="en-US" dirty="0" smtClean="0"/>
          </a:p>
          <a:p>
            <a:pPr lvl="0"/>
            <a:endParaRPr lang="en-US" dirty="0"/>
          </a:p>
          <a:p>
            <a:pPr marL="285750" lvl="0" indent="-285750">
              <a:buFont typeface="Arial" pitchFamily="34" charset="0"/>
              <a:buChar char="•"/>
            </a:pPr>
            <a:r>
              <a:rPr lang="en-US" dirty="0"/>
              <a:t>Perform classroom observations of teachers involved in the program throughout the year in order to assess the implementation of the program. </a:t>
            </a:r>
            <a:endParaRPr lang="en-US" dirty="0" smtClean="0"/>
          </a:p>
          <a:p>
            <a:pPr lvl="0"/>
            <a:endParaRPr lang="en-US" dirty="0"/>
          </a:p>
          <a:p>
            <a:pPr marL="285750" lvl="0" indent="-285750">
              <a:buFont typeface="Arial" pitchFamily="34" charset="0"/>
              <a:buChar char="•"/>
            </a:pPr>
            <a:r>
              <a:rPr lang="en-US" dirty="0"/>
              <a:t>Meet with Texas Instruments personnel on a regular basis to discuss progress of the program and any additional support that may be necessary.  </a:t>
            </a:r>
            <a:endParaRPr lang="en-US" dirty="0" smtClean="0"/>
          </a:p>
          <a:p>
            <a:pPr lvl="0"/>
            <a:endParaRPr lang="en-US" dirty="0"/>
          </a:p>
          <a:p>
            <a:pPr marL="285750" lvl="0" indent="-285750">
              <a:buFont typeface="Arial" pitchFamily="34" charset="0"/>
              <a:buChar char="•"/>
            </a:pPr>
            <a:r>
              <a:rPr lang="en-US" dirty="0"/>
              <a:t>Provide weekly common planning times for teachers in the program to collaborate on program implementation, lesson design, and formative assessments</a:t>
            </a:r>
            <a:r>
              <a:rPr lang="en-US" dirty="0" smtClean="0"/>
              <a:t>.</a:t>
            </a:r>
          </a:p>
          <a:p>
            <a:pPr lvl="0"/>
            <a:endParaRPr lang="en-US" dirty="0"/>
          </a:p>
          <a:p>
            <a:pPr marL="285750" lvl="0" indent="-285750">
              <a:buFont typeface="Arial" pitchFamily="34" charset="0"/>
              <a:buChar char="•"/>
            </a:pPr>
            <a:r>
              <a:rPr lang="en-US" dirty="0"/>
              <a:t>Attend MathForward professional development day(s) at least on a part-time basis</a:t>
            </a:r>
            <a:r>
              <a:rPr lang="en-US" dirty="0" smtClean="0"/>
              <a:t>.</a:t>
            </a:r>
            <a:endParaRPr lang="en-US" dirty="0"/>
          </a:p>
        </p:txBody>
      </p:sp>
    </p:spTree>
    <p:extLst>
      <p:ext uri="{BB962C8B-B14F-4D97-AF65-F5344CB8AC3E}">
        <p14:creationId xmlns:p14="http://schemas.microsoft.com/office/powerpoint/2010/main" val="26473993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2133600" cy="2962275"/>
          </a:xfrm>
        </p:spPr>
        <p:txBody>
          <a:bodyPr>
            <a:normAutofit/>
          </a:bodyPr>
          <a:lstStyle/>
          <a:p>
            <a:r>
              <a:rPr lang="en-US" sz="3200" b="1" dirty="0" smtClean="0"/>
              <a:t>Sample Coaching Report</a:t>
            </a:r>
            <a:endParaRPr lang="en-US" sz="3200" b="1"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13855"/>
            <a:ext cx="6022213" cy="653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16941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4800600"/>
            <a:ext cx="4991100" cy="2057400"/>
          </a:xfrm>
          <a:prstGeom prst="rect">
            <a:avLst/>
          </a:prstGeom>
          <a:gradFill>
            <a:gsLst>
              <a:gs pos="0">
                <a:schemeClr val="tx1">
                  <a:alpha val="0"/>
                </a:schemeClr>
              </a:gs>
              <a:gs pos="88000">
                <a:schemeClr val="tx1">
                  <a:alpha val="4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4"/>
          <p:cNvSpPr txBox="1">
            <a:spLocks/>
          </p:cNvSpPr>
          <p:nvPr/>
        </p:nvSpPr>
        <p:spPr>
          <a:xfrm>
            <a:off x="152400" y="838200"/>
            <a:ext cx="8286750" cy="1423987"/>
          </a:xfrm>
          <a:prstGeom prst="rect">
            <a:avLst/>
          </a:prstGeom>
          <a:ln>
            <a:noFill/>
          </a:ln>
        </p:spPr>
        <p:txBody>
          <a:bodyPr vert="horz" lIns="91440" tIns="45720" rIns="91440" bIns="45720" rtlCol="0" anchor="ctr">
            <a:noAutofit/>
          </a:bodyPr>
          <a:lstStyle>
            <a:lvl1pPr algn="l" defTabSz="914400" rtl="0" eaLnBrk="1" latinLnBrk="0" hangingPunct="1">
              <a:spcBef>
                <a:spcPct val="0"/>
              </a:spcBef>
              <a:buNone/>
              <a:defRPr sz="3600" b="0" kern="1200">
                <a:solidFill>
                  <a:schemeClr val="bg1"/>
                </a:solidFill>
                <a:latin typeface="+mj-lt"/>
                <a:ea typeface="+mj-ea"/>
                <a:cs typeface="+mj-cs"/>
              </a:defRPr>
            </a:lvl1pPr>
          </a:lstStyle>
          <a:p>
            <a:r>
              <a:rPr lang="en-US" sz="4000" b="1" dirty="0" smtClean="0">
                <a:ln w="12700">
                  <a:noFill/>
                  <a:prstDash val="solid"/>
                </a:ln>
                <a:solidFill>
                  <a:prstClr val="white"/>
                </a:solidFill>
                <a:effectLst>
                  <a:outerShdw blurRad="50800" dist="38100" dir="2700000" algn="tl" rotWithShape="0">
                    <a:prstClr val="black">
                      <a:alpha val="40000"/>
                    </a:prstClr>
                  </a:outerShdw>
                </a:effectLst>
                <a:latin typeface="Myriad Pro" pitchFamily="34" charset="0"/>
              </a:rPr>
              <a:t>Lubbock ISD </a:t>
            </a:r>
            <a:endParaRPr lang="en-US" sz="4000" b="1" dirty="0">
              <a:ln w="12700">
                <a:noFill/>
                <a:prstDash val="solid"/>
              </a:ln>
              <a:solidFill>
                <a:prstClr val="white"/>
              </a:solidFill>
              <a:effectLst>
                <a:outerShdw blurRad="50800" dist="38100" dir="2700000" algn="tl" rotWithShape="0">
                  <a:prstClr val="black">
                    <a:alpha val="40000"/>
                  </a:prstClr>
                </a:outerShdw>
              </a:effectLst>
              <a:latin typeface="Myriad Pro" pitchFamily="34" charset="0"/>
            </a:endParaRPr>
          </a:p>
        </p:txBody>
      </p:sp>
      <p:sp>
        <p:nvSpPr>
          <p:cNvPr id="4" name="TextBox 3"/>
          <p:cNvSpPr txBox="1"/>
          <p:nvPr/>
        </p:nvSpPr>
        <p:spPr>
          <a:xfrm>
            <a:off x="374073" y="5838206"/>
            <a:ext cx="6019800" cy="830997"/>
          </a:xfrm>
          <a:prstGeom prst="rect">
            <a:avLst/>
          </a:prstGeom>
          <a:noFill/>
        </p:spPr>
        <p:txBody>
          <a:bodyPr wrap="square" rtlCol="0">
            <a:spAutoFit/>
          </a:bodyPr>
          <a:lstStyle/>
          <a:p>
            <a:r>
              <a:rPr lang="en-US" sz="2400" b="1" dirty="0" smtClean="0">
                <a:solidFill>
                  <a:schemeClr val="bg1"/>
                </a:solidFill>
              </a:rPr>
              <a:t>Mr. Amador Vasquez</a:t>
            </a:r>
          </a:p>
          <a:p>
            <a:r>
              <a:rPr lang="en-US" sz="2400" b="1" dirty="0" smtClean="0">
                <a:solidFill>
                  <a:schemeClr val="bg1"/>
                </a:solidFill>
              </a:rPr>
              <a:t> K-12 Mathematics Coordinator</a:t>
            </a:r>
            <a:endParaRPr lang="en-US" sz="2400" b="1" dirty="0">
              <a:solidFill>
                <a:schemeClr val="bg1"/>
              </a:solidFill>
            </a:endParaRPr>
          </a:p>
        </p:txBody>
      </p:sp>
    </p:spTree>
    <p:extLst>
      <p:ext uri="{BB962C8B-B14F-4D97-AF65-F5344CB8AC3E}">
        <p14:creationId xmlns:p14="http://schemas.microsoft.com/office/powerpoint/2010/main" val="355384125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809" y="457200"/>
            <a:ext cx="8016770" cy="5847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398338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976" y="457200"/>
            <a:ext cx="8180047"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488454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387" y="609600"/>
            <a:ext cx="7887013" cy="5712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65699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41984"/>
            <a:ext cx="8138630" cy="5882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963039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256" y="381000"/>
            <a:ext cx="8458200" cy="6153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708197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7104"/>
            <a:ext cx="9144000" cy="6865104"/>
            <a:chOff x="0" y="-7104"/>
            <a:chExt cx="9144000" cy="6865104"/>
          </a:xfrm>
        </p:grpSpPr>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7104"/>
              <a:ext cx="9144000" cy="6865104"/>
            </a:xfrm>
            <a:prstGeom prst="rect">
              <a:avLst/>
            </a:prstGeom>
          </p:spPr>
        </p:pic>
        <p:sp>
          <p:nvSpPr>
            <p:cNvPr id="6" name="Rectangle 5"/>
            <p:cNvSpPr/>
            <p:nvPr/>
          </p:nvSpPr>
          <p:spPr>
            <a:xfrm>
              <a:off x="0" y="0"/>
              <a:ext cx="9144000" cy="6858000"/>
            </a:xfrm>
            <a:prstGeom prst="rect">
              <a:avLst/>
            </a:prstGeom>
            <a:gradFill>
              <a:gsLst>
                <a:gs pos="0">
                  <a:schemeClr val="bg1">
                    <a:alpha val="0"/>
                  </a:schemeClr>
                </a:gs>
                <a:gs pos="73000">
                  <a:srgbClr val="1F1F1F">
                    <a:alpha val="61000"/>
                  </a:srgb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4" name="Rectangle 3"/>
          <p:cNvSpPr/>
          <p:nvPr/>
        </p:nvSpPr>
        <p:spPr>
          <a:xfrm>
            <a:off x="381000" y="533400"/>
            <a:ext cx="6248400" cy="923330"/>
          </a:xfrm>
          <a:prstGeom prst="rect">
            <a:avLst/>
          </a:prstGeom>
        </p:spPr>
        <p:txBody>
          <a:bodyPr wrap="square">
            <a:spAutoFit/>
          </a:bodyPr>
          <a:lstStyle/>
          <a:p>
            <a:r>
              <a:rPr lang="en-US" sz="5400" b="1" dirty="0">
                <a:solidFill>
                  <a:prstClr val="white"/>
                </a:solidFill>
                <a:effectLst>
                  <a:outerShdw blurRad="38100" dist="38100" dir="2700000" algn="tl">
                    <a:srgbClr val="000000">
                      <a:alpha val="43137"/>
                    </a:srgbClr>
                  </a:outerShdw>
                </a:effectLst>
              </a:rPr>
              <a:t>TI </a:t>
            </a:r>
            <a:r>
              <a:rPr lang="en-US" sz="5400" b="1" dirty="0" smtClean="0">
                <a:solidFill>
                  <a:prstClr val="white"/>
                </a:solidFill>
                <a:effectLst>
                  <a:outerShdw blurRad="38100" dist="38100" dir="2700000" algn="tl">
                    <a:srgbClr val="000000">
                      <a:alpha val="43137"/>
                    </a:srgbClr>
                  </a:outerShdw>
                </a:effectLst>
              </a:rPr>
              <a:t>Math</a:t>
            </a:r>
            <a:r>
              <a:rPr lang="en-US" sz="5400" b="1" i="1" dirty="0" smtClean="0">
                <a:solidFill>
                  <a:prstClr val="white"/>
                </a:solidFill>
                <a:effectLst>
                  <a:outerShdw blurRad="38100" dist="38100" dir="2700000" algn="tl">
                    <a:srgbClr val="000000">
                      <a:alpha val="43137"/>
                    </a:srgbClr>
                  </a:outerShdw>
                </a:effectLst>
              </a:rPr>
              <a:t>Forward</a:t>
            </a:r>
            <a:endParaRPr lang="en-US" b="1" baseline="100000" dirty="0">
              <a:solidFill>
                <a:prstClr val="white"/>
              </a:solidFill>
              <a:effectLst>
                <a:outerShdw blurRad="38100" dist="38100" dir="2700000" algn="tl">
                  <a:srgbClr val="000000">
                    <a:alpha val="43137"/>
                  </a:srgbClr>
                </a:outerShdw>
              </a:effectLst>
            </a:endParaRPr>
          </a:p>
        </p:txBody>
      </p:sp>
      <p:sp>
        <p:nvSpPr>
          <p:cNvPr id="5" name="Rectangle 4"/>
          <p:cNvSpPr/>
          <p:nvPr/>
        </p:nvSpPr>
        <p:spPr>
          <a:xfrm>
            <a:off x="381000" y="1433894"/>
            <a:ext cx="8534400" cy="830997"/>
          </a:xfrm>
          <a:prstGeom prst="rect">
            <a:avLst/>
          </a:prstGeom>
        </p:spPr>
        <p:txBody>
          <a:bodyPr wrap="square">
            <a:spAutoFit/>
          </a:bodyPr>
          <a:lstStyle/>
          <a:p>
            <a:r>
              <a:rPr lang="en-US" sz="4800" b="1" dirty="0">
                <a:solidFill>
                  <a:prstClr val="white"/>
                </a:solidFill>
                <a:effectLst>
                  <a:outerShdw blurRad="38100" dist="38100" dir="2700000" algn="tl">
                    <a:srgbClr val="000000">
                      <a:alpha val="43137"/>
                    </a:srgbClr>
                  </a:outerShdw>
                </a:effectLst>
              </a:rPr>
              <a:t>Algebra </a:t>
            </a:r>
            <a:r>
              <a:rPr lang="en-US" sz="4800" b="1" dirty="0" smtClean="0">
                <a:solidFill>
                  <a:prstClr val="white"/>
                </a:solidFill>
                <a:effectLst>
                  <a:outerShdw blurRad="38100" dist="38100" dir="2700000" algn="tl">
                    <a:srgbClr val="000000">
                      <a:alpha val="43137"/>
                    </a:srgbClr>
                  </a:outerShdw>
                </a:effectLst>
              </a:rPr>
              <a:t>Readiness Program </a:t>
            </a:r>
            <a:endParaRPr lang="en-US" sz="4800" b="1" dirty="0">
              <a:solidFill>
                <a:srgbClr val="262626"/>
              </a:solidFill>
            </a:endParaRPr>
          </a:p>
        </p:txBody>
      </p:sp>
      <p:sp>
        <p:nvSpPr>
          <p:cNvPr id="8" name="Rectangle 7"/>
          <p:cNvSpPr/>
          <p:nvPr/>
        </p:nvSpPr>
        <p:spPr>
          <a:xfrm>
            <a:off x="5829300" y="641122"/>
            <a:ext cx="1714500" cy="646331"/>
          </a:xfrm>
          <a:prstGeom prst="rect">
            <a:avLst/>
          </a:prstGeom>
        </p:spPr>
        <p:txBody>
          <a:bodyPr wrap="square">
            <a:spAutoFit/>
          </a:bodyPr>
          <a:lstStyle/>
          <a:p>
            <a:r>
              <a:rPr lang="en-US" sz="3600" dirty="0">
                <a:solidFill>
                  <a:prstClr val="white"/>
                </a:solidFill>
                <a:effectLst>
                  <a:outerShdw blurRad="38100" dist="38100" dir="2700000" algn="tl">
                    <a:srgbClr val="000000">
                      <a:alpha val="43137"/>
                    </a:srgbClr>
                  </a:outerShdw>
                </a:effectLst>
              </a:rPr>
              <a:t>is an</a:t>
            </a:r>
          </a:p>
        </p:txBody>
      </p:sp>
      <p:sp>
        <p:nvSpPr>
          <p:cNvPr id="20" name="Rectangle 19"/>
          <p:cNvSpPr/>
          <p:nvPr/>
        </p:nvSpPr>
        <p:spPr>
          <a:xfrm>
            <a:off x="1447800" y="2743200"/>
            <a:ext cx="8001000" cy="3108543"/>
          </a:xfrm>
          <a:prstGeom prst="rect">
            <a:avLst/>
          </a:prstGeom>
        </p:spPr>
        <p:txBody>
          <a:bodyPr wrap="square">
            <a:spAutoFit/>
          </a:bodyPr>
          <a:lstStyle/>
          <a:p>
            <a:r>
              <a:rPr lang="en-US" sz="3600" dirty="0" smtClean="0">
                <a:solidFill>
                  <a:prstClr val="white"/>
                </a:solidFill>
                <a:effectLst>
                  <a:outerShdw blurRad="38100" dist="38100" dir="2700000" algn="tl">
                    <a:srgbClr val="000000">
                      <a:alpha val="43137"/>
                    </a:srgbClr>
                  </a:outerShdw>
                </a:effectLst>
              </a:rPr>
              <a:t>designed to increase students’ success in mathematics by engaging them in the practice of mathematics through technology</a:t>
            </a:r>
            <a:r>
              <a:rPr lang="en-US" sz="4400" dirty="0" smtClean="0">
                <a:solidFill>
                  <a:prstClr val="white"/>
                </a:solidFill>
                <a:effectLst>
                  <a:outerShdw blurRad="38100" dist="38100" dir="2700000" algn="tl">
                    <a:srgbClr val="000000">
                      <a:alpha val="43137"/>
                    </a:srgbClr>
                  </a:outerShdw>
                </a:effectLst>
              </a:rPr>
              <a:t>.</a:t>
            </a:r>
          </a:p>
          <a:p>
            <a:endParaRPr lang="en-US" sz="4400" dirty="0">
              <a:solidFill>
                <a:prstClr val="white"/>
              </a:solidFill>
              <a:effectLst>
                <a:outerShdw blurRad="38100" dist="38100" dir="2700000" algn="tl">
                  <a:srgbClr val="000000">
                    <a:alpha val="43137"/>
                  </a:srgbClr>
                </a:outerShdw>
              </a:effectLst>
            </a:endParaRPr>
          </a:p>
        </p:txBody>
      </p:sp>
      <p:sp>
        <p:nvSpPr>
          <p:cNvPr id="9" name="TextBox 8"/>
          <p:cNvSpPr txBox="1"/>
          <p:nvPr/>
        </p:nvSpPr>
        <p:spPr>
          <a:xfrm>
            <a:off x="5562600" y="686633"/>
            <a:ext cx="609600" cy="230832"/>
          </a:xfrm>
          <a:prstGeom prst="rect">
            <a:avLst/>
          </a:prstGeom>
          <a:noFill/>
        </p:spPr>
        <p:txBody>
          <a:bodyPr wrap="square" rtlCol="0">
            <a:spAutoFit/>
          </a:bodyPr>
          <a:lstStyle/>
          <a:p>
            <a:r>
              <a:rPr lang="en-US" sz="900" dirty="0" smtClean="0">
                <a:solidFill>
                  <a:schemeClr val="bg1"/>
                </a:solidFill>
              </a:rPr>
              <a:t>TM</a:t>
            </a:r>
          </a:p>
        </p:txBody>
      </p:sp>
    </p:spTree>
    <p:extLst>
      <p:ext uri="{BB962C8B-B14F-4D97-AF65-F5344CB8AC3E}">
        <p14:creationId xmlns:p14="http://schemas.microsoft.com/office/powerpoint/2010/main" val="132003168"/>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381000" y="4800600"/>
            <a:ext cx="4991100" cy="2057400"/>
          </a:xfrm>
          <a:prstGeom prst="rect">
            <a:avLst/>
          </a:prstGeom>
          <a:gradFill>
            <a:gsLst>
              <a:gs pos="0">
                <a:schemeClr val="tx1">
                  <a:alpha val="0"/>
                </a:schemeClr>
              </a:gs>
              <a:gs pos="88000">
                <a:schemeClr val="tx1">
                  <a:alpha val="4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4"/>
          <p:cNvSpPr txBox="1">
            <a:spLocks/>
          </p:cNvSpPr>
          <p:nvPr/>
        </p:nvSpPr>
        <p:spPr>
          <a:xfrm>
            <a:off x="400050" y="5029200"/>
            <a:ext cx="5943600" cy="1423987"/>
          </a:xfrm>
          <a:prstGeom prst="rect">
            <a:avLst/>
          </a:prstGeom>
          <a:ln>
            <a:noFill/>
          </a:ln>
        </p:spPr>
        <p:txBody>
          <a:bodyPr vert="horz" lIns="91440" tIns="45720" rIns="91440" bIns="45720" rtlCol="0" anchor="ctr">
            <a:noAutofit/>
          </a:bodyPr>
          <a:lstStyle>
            <a:lvl1pPr algn="l" defTabSz="914400" rtl="0" eaLnBrk="1" latinLnBrk="0" hangingPunct="1">
              <a:spcBef>
                <a:spcPct val="0"/>
              </a:spcBef>
              <a:buNone/>
              <a:defRPr sz="3600" b="0" kern="1200">
                <a:solidFill>
                  <a:schemeClr val="bg1"/>
                </a:solidFill>
                <a:latin typeface="+mj-lt"/>
                <a:ea typeface="+mj-ea"/>
                <a:cs typeface="+mj-cs"/>
              </a:defRPr>
            </a:lvl1pPr>
          </a:lstStyle>
          <a:p>
            <a:r>
              <a:rPr lang="en-US" sz="4000" b="1" dirty="0" smtClean="0">
                <a:ln w="12700">
                  <a:noFill/>
                  <a:prstDash val="solid"/>
                </a:ln>
                <a:solidFill>
                  <a:prstClr val="white"/>
                </a:solidFill>
                <a:effectLst>
                  <a:outerShdw blurRad="50800" dist="38100" dir="2700000" algn="tl" rotWithShape="0">
                    <a:prstClr val="black">
                      <a:alpha val="40000"/>
                    </a:prstClr>
                  </a:outerShdw>
                </a:effectLst>
                <a:latin typeface="Myriad Pro" pitchFamily="34" charset="0"/>
              </a:rPr>
              <a:t>Implementation Plan</a:t>
            </a:r>
            <a:endParaRPr lang="en-US" sz="4000" b="1" dirty="0">
              <a:ln w="12700">
                <a:noFill/>
                <a:prstDash val="solid"/>
              </a:ln>
              <a:solidFill>
                <a:prstClr val="white"/>
              </a:solidFill>
              <a:effectLst>
                <a:outerShdw blurRad="50800" dist="38100" dir="2700000" algn="tl" rotWithShape="0">
                  <a:prstClr val="black">
                    <a:alpha val="40000"/>
                  </a:prstClr>
                </a:outerShdw>
              </a:effectLst>
              <a:latin typeface="Myriad Pro" pitchFamily="34" charset="0"/>
            </a:endParaRPr>
          </a:p>
        </p:txBody>
      </p:sp>
    </p:spTree>
    <p:extLst>
      <p:ext uri="{BB962C8B-B14F-4D97-AF65-F5344CB8AC3E}">
        <p14:creationId xmlns:p14="http://schemas.microsoft.com/office/powerpoint/2010/main" val="23086128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958" y="609600"/>
            <a:ext cx="8143041" cy="1447800"/>
          </a:xfrm>
        </p:spPr>
        <p:txBody>
          <a:bodyPr>
            <a:noAutofit/>
          </a:bodyPr>
          <a:lstStyle/>
          <a:p>
            <a:r>
              <a:rPr lang="en-US" sz="2800" b="1" dirty="0" smtClean="0">
                <a:solidFill>
                  <a:srgbClr val="C00000"/>
                </a:solidFill>
              </a:rPr>
              <a:t>Implementation Models</a:t>
            </a:r>
            <a:endParaRPr lang="en-US" sz="2800" b="1" dirty="0">
              <a:solidFill>
                <a:srgbClr val="C00000"/>
              </a:solidFill>
            </a:endParaRPr>
          </a:p>
        </p:txBody>
      </p:sp>
      <p:sp>
        <p:nvSpPr>
          <p:cNvPr id="3" name="Content Placeholder 2"/>
          <p:cNvSpPr>
            <a:spLocks noGrp="1"/>
          </p:cNvSpPr>
          <p:nvPr>
            <p:ph idx="1"/>
          </p:nvPr>
        </p:nvSpPr>
        <p:spPr>
          <a:xfrm>
            <a:off x="685800" y="1676400"/>
            <a:ext cx="7848600" cy="4495800"/>
          </a:xfrm>
        </p:spPr>
        <p:txBody>
          <a:bodyPr>
            <a:normAutofit/>
          </a:bodyPr>
          <a:lstStyle/>
          <a:p>
            <a:pPr>
              <a:lnSpc>
                <a:spcPts val="2400"/>
              </a:lnSpc>
              <a:spcAft>
                <a:spcPts val="400"/>
              </a:spcAft>
            </a:pPr>
            <a:r>
              <a:rPr lang="en-US" sz="2000" b="1" dirty="0">
                <a:solidFill>
                  <a:schemeClr val="tx1">
                    <a:lumMod val="85000"/>
                    <a:lumOff val="15000"/>
                  </a:schemeClr>
                </a:solidFill>
              </a:rPr>
              <a:t>TI </a:t>
            </a:r>
            <a:r>
              <a:rPr lang="en-US" sz="2000" b="1" dirty="0" smtClean="0">
                <a:solidFill>
                  <a:schemeClr val="tx1">
                    <a:lumMod val="85000"/>
                    <a:lumOff val="15000"/>
                  </a:schemeClr>
                </a:solidFill>
              </a:rPr>
              <a:t>Math</a:t>
            </a:r>
            <a:r>
              <a:rPr lang="en-US" sz="2000" b="1" i="1" dirty="0" smtClean="0">
                <a:solidFill>
                  <a:schemeClr val="tx1">
                    <a:lumMod val="85000"/>
                    <a:lumOff val="15000"/>
                  </a:schemeClr>
                </a:solidFill>
              </a:rPr>
              <a:t>Forward</a:t>
            </a:r>
            <a:r>
              <a:rPr lang="en-US" sz="2000" b="1" dirty="0" smtClean="0">
                <a:solidFill>
                  <a:schemeClr val="tx1">
                    <a:lumMod val="85000"/>
                    <a:lumOff val="15000"/>
                  </a:schemeClr>
                </a:solidFill>
              </a:rPr>
              <a:t> Implementation Specialist</a:t>
            </a:r>
          </a:p>
          <a:p>
            <a:pPr marL="457200" lvl="1" indent="0">
              <a:lnSpc>
                <a:spcPts val="2400"/>
              </a:lnSpc>
              <a:spcAft>
                <a:spcPts val="1600"/>
              </a:spcAft>
              <a:buNone/>
            </a:pPr>
            <a:r>
              <a:rPr lang="en-US" sz="1800" dirty="0" smtClean="0">
                <a:solidFill>
                  <a:schemeClr val="tx1">
                    <a:lumMod val="85000"/>
                    <a:lumOff val="15000"/>
                  </a:schemeClr>
                </a:solidFill>
              </a:rPr>
              <a:t>TI </a:t>
            </a:r>
            <a:r>
              <a:rPr lang="en-US" sz="1800" dirty="0">
                <a:solidFill>
                  <a:schemeClr val="tx1">
                    <a:lumMod val="85000"/>
                    <a:lumOff val="15000"/>
                  </a:schemeClr>
                </a:solidFill>
              </a:rPr>
              <a:t>provides an Implementation </a:t>
            </a:r>
            <a:r>
              <a:rPr lang="en-US" sz="1800" dirty="0" smtClean="0">
                <a:solidFill>
                  <a:schemeClr val="tx1">
                    <a:lumMod val="85000"/>
                    <a:lumOff val="15000"/>
                  </a:schemeClr>
                </a:solidFill>
              </a:rPr>
              <a:t>Specialist (coach) </a:t>
            </a:r>
            <a:r>
              <a:rPr lang="en-US" sz="1800" dirty="0">
                <a:solidFill>
                  <a:schemeClr val="tx1">
                    <a:lumMod val="85000"/>
                    <a:lumOff val="15000"/>
                  </a:schemeClr>
                </a:solidFill>
              </a:rPr>
              <a:t>to lead professional development, to </a:t>
            </a:r>
            <a:r>
              <a:rPr lang="en-US" sz="1800" dirty="0" smtClean="0">
                <a:solidFill>
                  <a:schemeClr val="tx1">
                    <a:lumMod val="85000"/>
                    <a:lumOff val="15000"/>
                  </a:schemeClr>
                </a:solidFill>
              </a:rPr>
              <a:t>coach and support </a:t>
            </a:r>
            <a:r>
              <a:rPr lang="en-US" sz="1800" dirty="0">
                <a:solidFill>
                  <a:schemeClr val="tx1">
                    <a:lumMod val="85000"/>
                    <a:lumOff val="15000"/>
                  </a:schemeClr>
                </a:solidFill>
              </a:rPr>
              <a:t>educators in their classrooms and to collaborate with </a:t>
            </a:r>
            <a:r>
              <a:rPr lang="en-US" sz="1800" dirty="0" smtClean="0">
                <a:solidFill>
                  <a:schemeClr val="tx1">
                    <a:lumMod val="85000"/>
                    <a:lumOff val="15000"/>
                  </a:schemeClr>
                </a:solidFill>
              </a:rPr>
              <a:t>district/campus administrators.</a:t>
            </a:r>
          </a:p>
          <a:p>
            <a:pPr>
              <a:lnSpc>
                <a:spcPts val="2400"/>
              </a:lnSpc>
              <a:spcAft>
                <a:spcPts val="400"/>
              </a:spcAft>
            </a:pPr>
            <a:r>
              <a:rPr lang="en-US" sz="2000" b="1" dirty="0" smtClean="0">
                <a:solidFill>
                  <a:schemeClr val="tx1">
                    <a:lumMod val="85000"/>
                    <a:lumOff val="15000"/>
                  </a:schemeClr>
                </a:solidFill>
              </a:rPr>
              <a:t>District </a:t>
            </a:r>
            <a:r>
              <a:rPr lang="en-US" sz="2000" b="1" dirty="0">
                <a:solidFill>
                  <a:schemeClr val="tx1">
                    <a:lumMod val="85000"/>
                    <a:lumOff val="15000"/>
                  </a:schemeClr>
                </a:solidFill>
              </a:rPr>
              <a:t>Specialist </a:t>
            </a:r>
            <a:endParaRPr lang="en-US" sz="2000" b="1" dirty="0" smtClean="0">
              <a:solidFill>
                <a:schemeClr val="tx1">
                  <a:lumMod val="85000"/>
                  <a:lumOff val="15000"/>
                </a:schemeClr>
              </a:solidFill>
            </a:endParaRPr>
          </a:p>
          <a:p>
            <a:pPr marL="457200" lvl="1" indent="0">
              <a:lnSpc>
                <a:spcPts val="2400"/>
              </a:lnSpc>
              <a:spcAft>
                <a:spcPts val="1600"/>
              </a:spcAft>
              <a:buNone/>
            </a:pPr>
            <a:r>
              <a:rPr lang="en-US" sz="1800" dirty="0" smtClean="0">
                <a:solidFill>
                  <a:schemeClr val="tx1">
                    <a:lumMod val="85000"/>
                    <a:lumOff val="15000"/>
                  </a:schemeClr>
                </a:solidFill>
              </a:rPr>
              <a:t>The District will provide coaches to implement a percentage of the program, with the TI MathForward </a:t>
            </a:r>
            <a:r>
              <a:rPr lang="en-US" sz="1800" dirty="0">
                <a:solidFill>
                  <a:schemeClr val="tx1">
                    <a:lumMod val="85000"/>
                    <a:lumOff val="15000"/>
                  </a:schemeClr>
                </a:solidFill>
              </a:rPr>
              <a:t>Implementation Specialist  </a:t>
            </a:r>
            <a:r>
              <a:rPr lang="en-US" sz="1800" dirty="0" smtClean="0">
                <a:solidFill>
                  <a:schemeClr val="tx1">
                    <a:lumMod val="85000"/>
                    <a:lumOff val="15000"/>
                  </a:schemeClr>
                </a:solidFill>
              </a:rPr>
              <a:t>supporting educators in the district while also mentoring and supporting </a:t>
            </a:r>
            <a:r>
              <a:rPr lang="en-US" sz="1800" dirty="0">
                <a:solidFill>
                  <a:schemeClr val="tx1">
                    <a:lumMod val="85000"/>
                    <a:lumOff val="15000"/>
                  </a:schemeClr>
                </a:solidFill>
              </a:rPr>
              <a:t>the District </a:t>
            </a:r>
            <a:r>
              <a:rPr lang="en-US" sz="1800" dirty="0" smtClean="0">
                <a:solidFill>
                  <a:schemeClr val="tx1">
                    <a:lumMod val="85000"/>
                    <a:lumOff val="15000"/>
                  </a:schemeClr>
                </a:solidFill>
              </a:rPr>
              <a:t>coaches.</a:t>
            </a:r>
            <a:endParaRPr lang="en-US" sz="1800" dirty="0">
              <a:solidFill>
                <a:schemeClr val="tx1">
                  <a:lumMod val="85000"/>
                  <a:lumOff val="15000"/>
                </a:schemeClr>
              </a:solidFill>
            </a:endParaRPr>
          </a:p>
        </p:txBody>
      </p:sp>
    </p:spTree>
    <p:extLst>
      <p:ext uri="{BB962C8B-B14F-4D97-AF65-F5344CB8AC3E}">
        <p14:creationId xmlns:p14="http://schemas.microsoft.com/office/powerpoint/2010/main" val="365332411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9958" y="838200"/>
            <a:ext cx="8143041" cy="1447800"/>
          </a:xfrm>
        </p:spPr>
        <p:txBody>
          <a:bodyPr>
            <a:noAutofit/>
          </a:bodyPr>
          <a:lstStyle/>
          <a:p>
            <a:r>
              <a:rPr lang="en-US" sz="3000" b="1" dirty="0" smtClean="0">
                <a:solidFill>
                  <a:srgbClr val="C00000"/>
                </a:solidFill>
              </a:rPr>
              <a:t>Program Cost Includes:</a:t>
            </a:r>
            <a:endParaRPr lang="en-US" sz="3000" b="1" dirty="0">
              <a:solidFill>
                <a:srgbClr val="C00000"/>
              </a:solidFill>
            </a:endParaRPr>
          </a:p>
        </p:txBody>
      </p:sp>
      <p:sp>
        <p:nvSpPr>
          <p:cNvPr id="3" name="Content Placeholder 2"/>
          <p:cNvSpPr>
            <a:spLocks noGrp="1"/>
          </p:cNvSpPr>
          <p:nvPr>
            <p:ph idx="1"/>
          </p:nvPr>
        </p:nvSpPr>
        <p:spPr>
          <a:xfrm>
            <a:off x="609600" y="1905000"/>
            <a:ext cx="5394272" cy="4343400"/>
          </a:xfrm>
        </p:spPr>
        <p:txBody>
          <a:bodyPr>
            <a:normAutofit/>
          </a:bodyPr>
          <a:lstStyle/>
          <a:p>
            <a:pPr>
              <a:lnSpc>
                <a:spcPct val="100000"/>
              </a:lnSpc>
              <a:spcBef>
                <a:spcPts val="800"/>
              </a:spcBef>
              <a:spcAft>
                <a:spcPts val="800"/>
              </a:spcAft>
            </a:pPr>
            <a:r>
              <a:rPr lang="en-US" sz="1800" b="1" dirty="0" smtClean="0">
                <a:solidFill>
                  <a:schemeClr val="tx1">
                    <a:lumMod val="85000"/>
                    <a:lumOff val="15000"/>
                  </a:schemeClr>
                </a:solidFill>
              </a:rPr>
              <a:t>TI </a:t>
            </a:r>
            <a:r>
              <a:rPr lang="en-US" sz="1800" b="1" dirty="0">
                <a:solidFill>
                  <a:schemeClr val="tx1">
                    <a:lumMod val="85000"/>
                    <a:lumOff val="15000"/>
                  </a:schemeClr>
                </a:solidFill>
              </a:rPr>
              <a:t>MathForward </a:t>
            </a:r>
            <a:r>
              <a:rPr lang="en-US" sz="1800" b="1" dirty="0" smtClean="0">
                <a:solidFill>
                  <a:schemeClr val="tx1">
                    <a:lumMod val="85000"/>
                    <a:lumOff val="15000"/>
                  </a:schemeClr>
                </a:solidFill>
              </a:rPr>
              <a:t>Mathematics Curriculum</a:t>
            </a:r>
            <a:r>
              <a:rPr lang="en-US" sz="1800" dirty="0">
                <a:solidFill>
                  <a:schemeClr val="tx1">
                    <a:lumMod val="85000"/>
                    <a:lumOff val="15000"/>
                  </a:schemeClr>
                </a:solidFill>
              </a:rPr>
              <a:t/>
            </a:r>
            <a:br>
              <a:rPr lang="en-US" sz="1800" dirty="0">
                <a:solidFill>
                  <a:schemeClr val="tx1">
                    <a:lumMod val="85000"/>
                    <a:lumOff val="15000"/>
                  </a:schemeClr>
                </a:solidFill>
              </a:rPr>
            </a:br>
            <a:r>
              <a:rPr lang="en-US" sz="1800" dirty="0">
                <a:solidFill>
                  <a:schemeClr val="tx1">
                    <a:lumMod val="85000"/>
                    <a:lumOff val="15000"/>
                  </a:schemeClr>
                </a:solidFill>
              </a:rPr>
              <a:t>6th Grade, 7th Grade, 8th Grade and </a:t>
            </a:r>
            <a:r>
              <a:rPr lang="en-US" sz="1800" dirty="0" smtClean="0">
                <a:solidFill>
                  <a:schemeClr val="tx1">
                    <a:lumMod val="85000"/>
                    <a:lumOff val="15000"/>
                  </a:schemeClr>
                </a:solidFill>
              </a:rPr>
              <a:t>Algebra</a:t>
            </a:r>
            <a:endParaRPr lang="en-US" sz="1800" dirty="0">
              <a:solidFill>
                <a:schemeClr val="tx1">
                  <a:lumMod val="85000"/>
                  <a:lumOff val="15000"/>
                </a:schemeClr>
              </a:solidFill>
            </a:endParaRPr>
          </a:p>
          <a:p>
            <a:pPr>
              <a:lnSpc>
                <a:spcPct val="100000"/>
              </a:lnSpc>
              <a:spcBef>
                <a:spcPts val="800"/>
              </a:spcBef>
              <a:spcAft>
                <a:spcPts val="800"/>
              </a:spcAft>
            </a:pPr>
            <a:r>
              <a:rPr lang="en-US" sz="1800" b="1" dirty="0">
                <a:solidFill>
                  <a:schemeClr val="tx1">
                    <a:lumMod val="85000"/>
                    <a:lumOff val="15000"/>
                  </a:schemeClr>
                </a:solidFill>
              </a:rPr>
              <a:t>Professional Development Services</a:t>
            </a:r>
            <a:r>
              <a:rPr lang="en-US" sz="1800" dirty="0">
                <a:solidFill>
                  <a:schemeClr val="tx1">
                    <a:lumMod val="85000"/>
                    <a:lumOff val="15000"/>
                  </a:schemeClr>
                </a:solidFill>
              </a:rPr>
              <a:t/>
            </a:r>
            <a:br>
              <a:rPr lang="en-US" sz="1800" dirty="0">
                <a:solidFill>
                  <a:schemeClr val="tx1">
                    <a:lumMod val="85000"/>
                    <a:lumOff val="15000"/>
                  </a:schemeClr>
                </a:solidFill>
              </a:rPr>
            </a:br>
            <a:r>
              <a:rPr lang="en-US" sz="1800" dirty="0">
                <a:solidFill>
                  <a:schemeClr val="tx1">
                    <a:lumMod val="85000"/>
                    <a:lumOff val="15000"/>
                  </a:schemeClr>
                </a:solidFill>
              </a:rPr>
              <a:t>Program implementation training and </a:t>
            </a:r>
            <a:r>
              <a:rPr lang="en-US" sz="1800" dirty="0" smtClean="0">
                <a:solidFill>
                  <a:schemeClr val="tx1">
                    <a:lumMod val="85000"/>
                    <a:lumOff val="15000"/>
                  </a:schemeClr>
                </a:solidFill>
              </a:rPr>
              <a:t/>
            </a:r>
            <a:br>
              <a:rPr lang="en-US" sz="1800" dirty="0" smtClean="0">
                <a:solidFill>
                  <a:schemeClr val="tx1">
                    <a:lumMod val="85000"/>
                    <a:lumOff val="15000"/>
                  </a:schemeClr>
                </a:solidFill>
              </a:rPr>
            </a:br>
            <a:r>
              <a:rPr lang="en-US" sz="1800" dirty="0" smtClean="0">
                <a:solidFill>
                  <a:schemeClr val="tx1">
                    <a:lumMod val="85000"/>
                    <a:lumOff val="15000"/>
                  </a:schemeClr>
                </a:solidFill>
              </a:rPr>
              <a:t>in-classroom coaching by TI MathForward Implementation Specialists</a:t>
            </a:r>
            <a:endParaRPr lang="en-US" sz="1800" dirty="0">
              <a:solidFill>
                <a:schemeClr val="tx1">
                  <a:lumMod val="85000"/>
                  <a:lumOff val="15000"/>
                </a:schemeClr>
              </a:solidFill>
            </a:endParaRPr>
          </a:p>
          <a:p>
            <a:pPr>
              <a:lnSpc>
                <a:spcPct val="100000"/>
              </a:lnSpc>
              <a:spcBef>
                <a:spcPts val="800"/>
              </a:spcBef>
              <a:spcAft>
                <a:spcPts val="800"/>
              </a:spcAft>
            </a:pPr>
            <a:r>
              <a:rPr lang="en-US" sz="1800" b="1" dirty="0">
                <a:solidFill>
                  <a:schemeClr val="tx1">
                    <a:lumMod val="85000"/>
                    <a:lumOff val="15000"/>
                  </a:schemeClr>
                </a:solidFill>
              </a:rPr>
              <a:t>Support Resources</a:t>
            </a:r>
            <a:r>
              <a:rPr lang="en-US" sz="1800" dirty="0">
                <a:solidFill>
                  <a:schemeClr val="tx1">
                    <a:lumMod val="85000"/>
                    <a:lumOff val="15000"/>
                  </a:schemeClr>
                </a:solidFill>
              </a:rPr>
              <a:t/>
            </a:r>
            <a:br>
              <a:rPr lang="en-US" sz="1800" dirty="0">
                <a:solidFill>
                  <a:schemeClr val="tx1">
                    <a:lumMod val="85000"/>
                    <a:lumOff val="15000"/>
                  </a:schemeClr>
                </a:solidFill>
              </a:rPr>
            </a:br>
            <a:r>
              <a:rPr lang="en-US" sz="1800" dirty="0">
                <a:solidFill>
                  <a:schemeClr val="tx1">
                    <a:lumMod val="85000"/>
                    <a:lumOff val="15000"/>
                  </a:schemeClr>
                </a:solidFill>
              </a:rPr>
              <a:t>O</a:t>
            </a:r>
            <a:r>
              <a:rPr lang="en-US" sz="1800" dirty="0" smtClean="0">
                <a:solidFill>
                  <a:schemeClr val="tx1">
                    <a:lumMod val="85000"/>
                    <a:lumOff val="15000"/>
                  </a:schemeClr>
                </a:solidFill>
              </a:rPr>
              <a:t>nline </a:t>
            </a:r>
            <a:r>
              <a:rPr lang="en-US" sz="1800" dirty="0">
                <a:solidFill>
                  <a:schemeClr val="tx1">
                    <a:lumMod val="85000"/>
                    <a:lumOff val="15000"/>
                  </a:schemeClr>
                </a:solidFill>
              </a:rPr>
              <a:t>resource center </a:t>
            </a:r>
            <a:r>
              <a:rPr lang="en-US" sz="1800" dirty="0" smtClean="0">
                <a:solidFill>
                  <a:schemeClr val="tx1">
                    <a:lumMod val="85000"/>
                    <a:lumOff val="15000"/>
                  </a:schemeClr>
                </a:solidFill>
              </a:rPr>
              <a:t>and TI MathForward </a:t>
            </a:r>
            <a:r>
              <a:rPr lang="en-US" sz="1800" dirty="0">
                <a:solidFill>
                  <a:schemeClr val="tx1">
                    <a:lumMod val="85000"/>
                    <a:lumOff val="15000"/>
                  </a:schemeClr>
                </a:solidFill>
              </a:rPr>
              <a:t>Supervisor to oversee implementation</a:t>
            </a:r>
          </a:p>
          <a:p>
            <a:endParaRPr lang="en-US" dirty="0"/>
          </a:p>
        </p:txBody>
      </p:sp>
    </p:spTree>
    <p:extLst>
      <p:ext uri="{BB962C8B-B14F-4D97-AF65-F5344CB8AC3E}">
        <p14:creationId xmlns:p14="http://schemas.microsoft.com/office/powerpoint/2010/main" val="1496637449"/>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958" y="914400"/>
            <a:ext cx="8143041" cy="1447800"/>
          </a:xfrm>
        </p:spPr>
        <p:txBody>
          <a:bodyPr>
            <a:noAutofit/>
          </a:bodyPr>
          <a:lstStyle/>
          <a:p>
            <a:r>
              <a:rPr lang="en-US" sz="2800" b="1" dirty="0" smtClean="0">
                <a:solidFill>
                  <a:srgbClr val="BF0000"/>
                </a:solidFill>
              </a:rPr>
              <a:t>Potential Additional Investments</a:t>
            </a:r>
            <a:endParaRPr lang="en-US" sz="2800" b="1" dirty="0">
              <a:solidFill>
                <a:srgbClr val="BF0000"/>
              </a:solidFill>
            </a:endParaRPr>
          </a:p>
        </p:txBody>
      </p:sp>
      <p:sp>
        <p:nvSpPr>
          <p:cNvPr id="3" name="Content Placeholder 2"/>
          <p:cNvSpPr>
            <a:spLocks noGrp="1"/>
          </p:cNvSpPr>
          <p:nvPr>
            <p:ph idx="1"/>
          </p:nvPr>
        </p:nvSpPr>
        <p:spPr>
          <a:xfrm>
            <a:off x="609600" y="2133600"/>
            <a:ext cx="7620000" cy="3810000"/>
          </a:xfrm>
        </p:spPr>
        <p:txBody>
          <a:bodyPr>
            <a:normAutofit/>
          </a:bodyPr>
          <a:lstStyle/>
          <a:p>
            <a:pPr>
              <a:spcBef>
                <a:spcPts val="1200"/>
              </a:spcBef>
              <a:spcAft>
                <a:spcPts val="1400"/>
              </a:spcAft>
            </a:pPr>
            <a:r>
              <a:rPr lang="en-US" b="1" dirty="0" smtClean="0">
                <a:solidFill>
                  <a:schemeClr val="tx1">
                    <a:lumMod val="85000"/>
                    <a:lumOff val="15000"/>
                  </a:schemeClr>
                </a:solidFill>
              </a:rPr>
              <a:t>Technology</a:t>
            </a:r>
            <a:endParaRPr lang="en-US" b="1" dirty="0">
              <a:solidFill>
                <a:schemeClr val="tx1">
                  <a:lumMod val="85000"/>
                  <a:lumOff val="15000"/>
                </a:schemeClr>
              </a:solidFill>
            </a:endParaRPr>
          </a:p>
          <a:p>
            <a:pPr lvl="1">
              <a:spcBef>
                <a:spcPts val="600"/>
              </a:spcBef>
              <a:spcAft>
                <a:spcPts val="600"/>
              </a:spcAft>
            </a:pPr>
            <a:r>
              <a:rPr lang="en-US" dirty="0" smtClean="0">
                <a:solidFill>
                  <a:schemeClr val="tx1">
                    <a:lumMod val="85000"/>
                    <a:lumOff val="15000"/>
                  </a:schemeClr>
                </a:solidFill>
              </a:rPr>
              <a:t>TI-Nspire™ Navigator</a:t>
            </a:r>
            <a:r>
              <a:rPr lang="en-US" dirty="0">
                <a:solidFill>
                  <a:schemeClr val="tx1">
                    <a:lumMod val="85000"/>
                    <a:lumOff val="15000"/>
                  </a:schemeClr>
                </a:solidFill>
              </a:rPr>
              <a:t>™ Classroom </a:t>
            </a:r>
            <a:r>
              <a:rPr lang="en-US" dirty="0" smtClean="0">
                <a:solidFill>
                  <a:schemeClr val="tx1">
                    <a:lumMod val="85000"/>
                    <a:lumOff val="15000"/>
                  </a:schemeClr>
                </a:solidFill>
              </a:rPr>
              <a:t>Learning </a:t>
            </a:r>
            <a:r>
              <a:rPr lang="en-US" dirty="0">
                <a:solidFill>
                  <a:schemeClr val="tx1">
                    <a:lumMod val="85000"/>
                    <a:lumOff val="15000"/>
                  </a:schemeClr>
                </a:solidFill>
              </a:rPr>
              <a:t>System</a:t>
            </a:r>
          </a:p>
          <a:p>
            <a:pPr lvl="1">
              <a:spcBef>
                <a:spcPts val="600"/>
              </a:spcBef>
              <a:spcAft>
                <a:spcPts val="600"/>
              </a:spcAft>
            </a:pPr>
            <a:r>
              <a:rPr lang="en-US" dirty="0" smtClean="0">
                <a:solidFill>
                  <a:schemeClr val="tx1">
                    <a:lumMod val="85000"/>
                    <a:lumOff val="15000"/>
                  </a:schemeClr>
                </a:solidFill>
              </a:rPr>
              <a:t>TI-Nspire™ CX handhelds</a:t>
            </a:r>
            <a:endParaRPr lang="en-US" dirty="0">
              <a:solidFill>
                <a:schemeClr val="tx1">
                  <a:lumMod val="85000"/>
                  <a:lumOff val="15000"/>
                </a:schemeClr>
              </a:solidFill>
            </a:endParaRPr>
          </a:p>
          <a:p>
            <a:pPr lvl="1">
              <a:spcBef>
                <a:spcPts val="600"/>
              </a:spcBef>
              <a:spcAft>
                <a:spcPts val="600"/>
              </a:spcAft>
            </a:pPr>
            <a:r>
              <a:rPr lang="en-US" dirty="0">
                <a:solidFill>
                  <a:schemeClr val="tx1">
                    <a:lumMod val="85000"/>
                    <a:lumOff val="15000"/>
                  </a:schemeClr>
                </a:solidFill>
              </a:rPr>
              <a:t>Classroom projector</a:t>
            </a:r>
          </a:p>
          <a:p>
            <a:pPr lvl="1">
              <a:spcBef>
                <a:spcPts val="600"/>
              </a:spcBef>
              <a:spcAft>
                <a:spcPts val="600"/>
              </a:spcAft>
            </a:pPr>
            <a:r>
              <a:rPr lang="en-US" dirty="0">
                <a:solidFill>
                  <a:schemeClr val="tx1">
                    <a:lumMod val="85000"/>
                    <a:lumOff val="15000"/>
                  </a:schemeClr>
                </a:solidFill>
              </a:rPr>
              <a:t>Classroom computer</a:t>
            </a:r>
          </a:p>
        </p:txBody>
      </p:sp>
    </p:spTree>
    <p:extLst>
      <p:ext uri="{BB962C8B-B14F-4D97-AF65-F5344CB8AC3E}">
        <p14:creationId xmlns:p14="http://schemas.microsoft.com/office/powerpoint/2010/main" val="3682097028"/>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959" y="914400"/>
            <a:ext cx="6009442" cy="685800"/>
          </a:xfrm>
        </p:spPr>
        <p:txBody>
          <a:bodyPr>
            <a:noAutofit/>
          </a:bodyPr>
          <a:lstStyle/>
          <a:p>
            <a:r>
              <a:rPr lang="en-US" sz="2800" b="1" dirty="0" smtClean="0">
                <a:solidFill>
                  <a:srgbClr val="C00000"/>
                </a:solidFill>
              </a:rPr>
              <a:t>For More </a:t>
            </a:r>
            <a:r>
              <a:rPr lang="en-US" sz="2800" b="1" dirty="0">
                <a:solidFill>
                  <a:srgbClr val="C00000"/>
                </a:solidFill>
              </a:rPr>
              <a:t>I</a:t>
            </a:r>
            <a:r>
              <a:rPr lang="en-US" sz="2800" b="1" dirty="0" smtClean="0">
                <a:solidFill>
                  <a:srgbClr val="C00000"/>
                </a:solidFill>
              </a:rPr>
              <a:t>nformation</a:t>
            </a:r>
            <a:endParaRPr lang="en-US" sz="2800" b="1" dirty="0">
              <a:solidFill>
                <a:srgbClr val="C00000"/>
              </a:solidFill>
            </a:endParaRPr>
          </a:p>
        </p:txBody>
      </p:sp>
      <p:sp>
        <p:nvSpPr>
          <p:cNvPr id="5" name="TextBox 4"/>
          <p:cNvSpPr txBox="1"/>
          <p:nvPr/>
        </p:nvSpPr>
        <p:spPr>
          <a:xfrm>
            <a:off x="659081" y="1752600"/>
            <a:ext cx="8077200" cy="3785652"/>
          </a:xfrm>
          <a:prstGeom prst="rect">
            <a:avLst/>
          </a:prstGeom>
          <a:noFill/>
        </p:spPr>
        <p:txBody>
          <a:bodyPr wrap="square" rtlCol="0">
            <a:spAutoFit/>
          </a:bodyPr>
          <a:lstStyle/>
          <a:p>
            <a:r>
              <a:rPr lang="en-US" sz="2000" dirty="0" smtClean="0"/>
              <a:t>Tonya J. Hancock – Senior Systemic Consultant</a:t>
            </a:r>
          </a:p>
          <a:p>
            <a:r>
              <a:rPr lang="en-US" sz="2000" dirty="0" smtClean="0">
                <a:hlinkClick r:id="rId3"/>
              </a:rPr>
              <a:t>tonya@ti.com</a:t>
            </a:r>
            <a:endParaRPr lang="en-US" sz="2000" dirty="0" smtClean="0"/>
          </a:p>
          <a:p>
            <a:r>
              <a:rPr lang="en-US" sz="2000" dirty="0" smtClean="0"/>
              <a:t>615-865-8322</a:t>
            </a:r>
          </a:p>
          <a:p>
            <a:endParaRPr lang="en-US" sz="2000" dirty="0"/>
          </a:p>
          <a:p>
            <a:r>
              <a:rPr lang="en-US" sz="2000" dirty="0" smtClean="0"/>
              <a:t>Dave Kavlick – Systemic Consultant</a:t>
            </a:r>
          </a:p>
          <a:p>
            <a:r>
              <a:rPr lang="en-US" sz="2000" dirty="0" smtClean="0">
                <a:hlinkClick r:id="rId4"/>
              </a:rPr>
              <a:t>dkavlick@ti.com</a:t>
            </a:r>
            <a:endParaRPr lang="en-US" sz="2000" dirty="0" smtClean="0"/>
          </a:p>
          <a:p>
            <a:r>
              <a:rPr lang="en-US" sz="2000" dirty="0" smtClean="0"/>
              <a:t>330-441-0142</a:t>
            </a:r>
          </a:p>
          <a:p>
            <a:endParaRPr lang="en-US" sz="2000" dirty="0"/>
          </a:p>
          <a:p>
            <a:r>
              <a:rPr lang="en-US" sz="2000" dirty="0" smtClean="0"/>
              <a:t>Stej Sanchez – Inside Sales Consultant</a:t>
            </a:r>
          </a:p>
          <a:p>
            <a:r>
              <a:rPr lang="en-US" sz="2000" dirty="0" smtClean="0">
                <a:hlinkClick r:id="rId5"/>
              </a:rPr>
              <a:t>ssanchez@ti.com</a:t>
            </a:r>
            <a:endParaRPr lang="en-US" sz="2000" dirty="0" smtClean="0"/>
          </a:p>
          <a:p>
            <a:r>
              <a:rPr lang="en-US" sz="2000" dirty="0" smtClean="0"/>
              <a:t>972-690-2255</a:t>
            </a:r>
          </a:p>
          <a:p>
            <a:endParaRPr lang="en-US" sz="2000" dirty="0"/>
          </a:p>
        </p:txBody>
      </p:sp>
    </p:spTree>
    <p:extLst>
      <p:ext uri="{BB962C8B-B14F-4D97-AF65-F5344CB8AC3E}">
        <p14:creationId xmlns:p14="http://schemas.microsoft.com/office/powerpoint/2010/main" val="3496883489"/>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9959" y="914400"/>
            <a:ext cx="6009442" cy="1447800"/>
          </a:xfrm>
        </p:spPr>
        <p:txBody>
          <a:bodyPr>
            <a:noAutofit/>
          </a:bodyPr>
          <a:lstStyle/>
          <a:p>
            <a:r>
              <a:rPr lang="en-US" sz="2800" b="1" dirty="0" smtClean="0">
                <a:solidFill>
                  <a:srgbClr val="C00000"/>
                </a:solidFill>
              </a:rPr>
              <a:t>For More </a:t>
            </a:r>
            <a:r>
              <a:rPr lang="en-US" sz="2800" b="1" dirty="0">
                <a:solidFill>
                  <a:srgbClr val="C00000"/>
                </a:solidFill>
              </a:rPr>
              <a:t>I</a:t>
            </a:r>
            <a:r>
              <a:rPr lang="en-US" sz="2800" b="1" dirty="0" smtClean="0">
                <a:solidFill>
                  <a:srgbClr val="C00000"/>
                </a:solidFill>
              </a:rPr>
              <a:t>nformation</a:t>
            </a:r>
            <a:endParaRPr lang="en-US" sz="2800" b="1" dirty="0">
              <a:solidFill>
                <a:srgbClr val="C00000"/>
              </a:solidFill>
            </a:endParaRPr>
          </a:p>
        </p:txBody>
      </p:sp>
      <p:sp>
        <p:nvSpPr>
          <p:cNvPr id="3" name="Content Placeholder 2"/>
          <p:cNvSpPr>
            <a:spLocks noGrp="1"/>
          </p:cNvSpPr>
          <p:nvPr>
            <p:ph idx="1"/>
          </p:nvPr>
        </p:nvSpPr>
        <p:spPr>
          <a:xfrm>
            <a:off x="685800" y="2133600"/>
            <a:ext cx="5105400" cy="3791879"/>
          </a:xfrm>
        </p:spPr>
        <p:txBody>
          <a:bodyPr>
            <a:normAutofit/>
          </a:bodyPr>
          <a:lstStyle/>
          <a:p>
            <a:r>
              <a:rPr lang="en-US" b="1" dirty="0" smtClean="0">
                <a:solidFill>
                  <a:schemeClr val="tx1">
                    <a:lumMod val="85000"/>
                    <a:lumOff val="15000"/>
                  </a:schemeClr>
                </a:solidFill>
              </a:rPr>
              <a:t>Visit our website:</a:t>
            </a:r>
            <a:r>
              <a:rPr lang="en-US" dirty="0" smtClean="0">
                <a:solidFill>
                  <a:schemeClr val="tx1">
                    <a:lumMod val="85000"/>
                    <a:lumOff val="15000"/>
                  </a:schemeClr>
                </a:solidFill>
              </a:rPr>
              <a:t/>
            </a:r>
            <a:br>
              <a:rPr lang="en-US" dirty="0" smtClean="0">
                <a:solidFill>
                  <a:schemeClr val="tx1">
                    <a:lumMod val="85000"/>
                    <a:lumOff val="15000"/>
                  </a:schemeClr>
                </a:solidFill>
              </a:rPr>
            </a:br>
            <a:r>
              <a:rPr lang="en-US" dirty="0" smtClean="0">
                <a:solidFill>
                  <a:schemeClr val="tx1">
                    <a:lumMod val="85000"/>
                    <a:lumOff val="15000"/>
                  </a:schemeClr>
                </a:solidFill>
              </a:rPr>
              <a:t>TIMathForward.com</a:t>
            </a:r>
          </a:p>
          <a:p>
            <a:r>
              <a:rPr lang="en-US" b="1" dirty="0" smtClean="0">
                <a:solidFill>
                  <a:schemeClr val="tx1">
                    <a:lumMod val="85000"/>
                    <a:lumOff val="15000"/>
                  </a:schemeClr>
                </a:solidFill>
              </a:rPr>
              <a:t>Call us:</a:t>
            </a:r>
            <a:r>
              <a:rPr lang="en-US" dirty="0" smtClean="0">
                <a:solidFill>
                  <a:schemeClr val="tx1">
                    <a:lumMod val="85000"/>
                    <a:lumOff val="15000"/>
                  </a:schemeClr>
                </a:solidFill>
              </a:rPr>
              <a:t/>
            </a:r>
            <a:br>
              <a:rPr lang="en-US" dirty="0" smtClean="0">
                <a:solidFill>
                  <a:schemeClr val="tx1">
                    <a:lumMod val="85000"/>
                    <a:lumOff val="15000"/>
                  </a:schemeClr>
                </a:solidFill>
              </a:rPr>
            </a:br>
            <a:r>
              <a:rPr lang="en-US" dirty="0" smtClean="0">
                <a:solidFill>
                  <a:schemeClr val="tx1">
                    <a:lumMod val="85000"/>
                    <a:lumOff val="15000"/>
                  </a:schemeClr>
                </a:solidFill>
              </a:rPr>
              <a:t>877-4MYTIMATH (469-8462)</a:t>
            </a:r>
          </a:p>
          <a:p>
            <a:r>
              <a:rPr lang="en-US" b="1" dirty="0" smtClean="0">
                <a:solidFill>
                  <a:schemeClr val="tx1">
                    <a:lumMod val="85000"/>
                    <a:lumOff val="15000"/>
                  </a:schemeClr>
                </a:solidFill>
              </a:rPr>
              <a:t>Email us:</a:t>
            </a:r>
            <a:r>
              <a:rPr lang="en-US" dirty="0" smtClean="0">
                <a:solidFill>
                  <a:schemeClr val="tx1">
                    <a:lumMod val="85000"/>
                    <a:lumOff val="15000"/>
                  </a:schemeClr>
                </a:solidFill>
              </a:rPr>
              <a:t/>
            </a:r>
            <a:br>
              <a:rPr lang="en-US" dirty="0" smtClean="0">
                <a:solidFill>
                  <a:schemeClr val="tx1">
                    <a:lumMod val="85000"/>
                    <a:lumOff val="15000"/>
                  </a:schemeClr>
                </a:solidFill>
              </a:rPr>
            </a:br>
            <a:r>
              <a:rPr lang="en-US" dirty="0" smtClean="0">
                <a:solidFill>
                  <a:schemeClr val="tx1">
                    <a:lumMod val="85000"/>
                    <a:lumOff val="15000"/>
                  </a:schemeClr>
                </a:solidFill>
              </a:rPr>
              <a:t>mathforward@ti.com</a:t>
            </a:r>
            <a:endParaRPr lang="en-US" dirty="0">
              <a:solidFill>
                <a:schemeClr val="tx1">
                  <a:lumMod val="85000"/>
                  <a:lumOff val="15000"/>
                </a:schemeClr>
              </a:solidFill>
            </a:endParaRPr>
          </a:p>
        </p:txBody>
      </p:sp>
    </p:spTree>
    <p:extLst>
      <p:ext uri="{BB962C8B-B14F-4D97-AF65-F5344CB8AC3E}">
        <p14:creationId xmlns:p14="http://schemas.microsoft.com/office/powerpoint/2010/main" val="2573844490"/>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a:xfrm>
            <a:off x="228600" y="381000"/>
            <a:ext cx="7354887" cy="1362075"/>
          </a:xfrm>
        </p:spPr>
        <p:txBody>
          <a:bodyPr/>
          <a:lstStyle/>
          <a:p>
            <a:r>
              <a:rPr lang="en-US" dirty="0" smtClean="0"/>
              <a:t>Appendix: </a:t>
            </a:r>
            <a:r>
              <a:rPr lang="en-US" dirty="0"/>
              <a:t>CCSS Math Practices and TI-Nspire</a:t>
            </a:r>
          </a:p>
        </p:txBody>
      </p:sp>
    </p:spTree>
    <p:extLst>
      <p:ext uri="{BB962C8B-B14F-4D97-AF65-F5344CB8AC3E}">
        <p14:creationId xmlns:p14="http://schemas.microsoft.com/office/powerpoint/2010/main" val="599018297"/>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852268616"/>
              </p:ext>
            </p:extLst>
          </p:nvPr>
        </p:nvGraphicFramePr>
        <p:xfrm>
          <a:off x="0" y="-1"/>
          <a:ext cx="9144000" cy="6858000"/>
        </p:xfrm>
        <a:graphic>
          <a:graphicData uri="http://schemas.openxmlformats.org/drawingml/2006/table">
            <a:tbl>
              <a:tblPr firstRow="1" bandRow="1">
                <a:tableStyleId>{93296810-A885-4BE3-A3E7-6D5BEEA58F35}</a:tableStyleId>
              </a:tblPr>
              <a:tblGrid>
                <a:gridCol w="2941983"/>
                <a:gridCol w="6202017"/>
              </a:tblGrid>
              <a:tr h="557406">
                <a:tc>
                  <a:txBody>
                    <a:bodyPr/>
                    <a:lstStyle/>
                    <a:p>
                      <a:r>
                        <a:rPr lang="en-US" sz="1400" dirty="0" smtClean="0"/>
                        <a:t>Math Practice</a:t>
                      </a:r>
                      <a:endParaRPr lang="en-US" sz="1400" dirty="0"/>
                    </a:p>
                  </a:txBody>
                  <a:tcPr anchor="ctr"/>
                </a:tc>
                <a:tc>
                  <a:txBody>
                    <a:bodyPr/>
                    <a:lstStyle/>
                    <a:p>
                      <a:r>
                        <a:rPr lang="en-US" sz="1400" dirty="0" smtClean="0"/>
                        <a:t>Actions with TI-Nspire</a:t>
                      </a:r>
                      <a:endParaRPr lang="en-US" sz="1400" dirty="0"/>
                    </a:p>
                  </a:txBody>
                  <a:tcPr anchor="ctr"/>
                </a:tc>
              </a:tr>
              <a:tr h="714901">
                <a:tc>
                  <a:txBody>
                    <a:bodyPr/>
                    <a:lstStyle/>
                    <a:p>
                      <a:r>
                        <a:rPr lang="en-US" sz="1400" dirty="0" smtClean="0"/>
                        <a:t>MP1.  Make sense of problems and persevere in solving them.</a:t>
                      </a:r>
                      <a:endParaRPr lang="en-US" sz="1400" dirty="0"/>
                    </a:p>
                  </a:txBody>
                  <a:tcPr anchor="ctr"/>
                </a:tc>
                <a:tc>
                  <a:txBody>
                    <a:bodyPr/>
                    <a:lstStyle/>
                    <a:p>
                      <a:r>
                        <a:rPr lang="en-US" sz="1400" dirty="0" smtClean="0"/>
                        <a:t>Student</a:t>
                      </a:r>
                      <a:r>
                        <a:rPr lang="en-US" sz="1400" baseline="0" dirty="0" smtClean="0"/>
                        <a:t> uses TI-Nspire tools to analyze parts of a problem and evaluate their reasonableness.  </a:t>
                      </a:r>
                      <a:endParaRPr lang="en-US" sz="1400" dirty="0"/>
                    </a:p>
                  </a:txBody>
                  <a:tcPr anchor="ctr"/>
                </a:tc>
              </a:tr>
              <a:tr h="678563">
                <a:tc>
                  <a:txBody>
                    <a:bodyPr/>
                    <a:lstStyle/>
                    <a:p>
                      <a:r>
                        <a:rPr lang="en-US" sz="1400" dirty="0" smtClean="0"/>
                        <a:t>MP2.  Reason abstractly</a:t>
                      </a:r>
                      <a:r>
                        <a:rPr lang="en-US" sz="1400" baseline="0" dirty="0" smtClean="0"/>
                        <a:t> and quantitatively.</a:t>
                      </a:r>
                      <a:endParaRPr lang="en-US" sz="1400" dirty="0"/>
                    </a:p>
                  </a:txBody>
                  <a:tcPr anchor="ctr"/>
                </a:tc>
                <a:tc>
                  <a:txBody>
                    <a:bodyPr/>
                    <a:lstStyle/>
                    <a:p>
                      <a:r>
                        <a:rPr lang="en-US" sz="1400" dirty="0" smtClean="0"/>
                        <a:t>Students use the TI-Nspire to represent</a:t>
                      </a:r>
                      <a:r>
                        <a:rPr lang="en-US" sz="1400" baseline="0" dirty="0" smtClean="0"/>
                        <a:t> data using D&amp;S or explore geometric relationships.</a:t>
                      </a:r>
                      <a:endParaRPr lang="en-US" sz="1400" dirty="0"/>
                    </a:p>
                  </a:txBody>
                  <a:tcPr anchor="ctr"/>
                </a:tc>
              </a:tr>
              <a:tr h="814276">
                <a:tc>
                  <a:txBody>
                    <a:bodyPr/>
                    <a:lstStyle/>
                    <a:p>
                      <a:r>
                        <a:rPr lang="en-US" sz="1400" dirty="0" smtClean="0"/>
                        <a:t>MP3.  Construct viable arguments and critique the reasoning of others.</a:t>
                      </a:r>
                      <a:endParaRPr lang="en-US" sz="1400" dirty="0"/>
                    </a:p>
                  </a:txBody>
                  <a:tcPr anchor="ctr"/>
                </a:tc>
                <a:tc>
                  <a:txBody>
                    <a:bodyPr/>
                    <a:lstStyle/>
                    <a:p>
                      <a:r>
                        <a:rPr lang="en-US" sz="1400" dirty="0" smtClean="0"/>
                        <a:t>Students view results</a:t>
                      </a:r>
                      <a:r>
                        <a:rPr lang="en-US" sz="1400" baseline="0" dirty="0" smtClean="0"/>
                        <a:t> from Quick Polls during class and discuss their reasoning with others.</a:t>
                      </a:r>
                      <a:endParaRPr lang="en-US" sz="1400" dirty="0"/>
                    </a:p>
                  </a:txBody>
                  <a:tcPr anchor="ctr"/>
                </a:tc>
              </a:tr>
              <a:tr h="576779">
                <a:tc>
                  <a:txBody>
                    <a:bodyPr/>
                    <a:lstStyle/>
                    <a:p>
                      <a:r>
                        <a:rPr lang="en-US" sz="1400" dirty="0" smtClean="0"/>
                        <a:t>MP4.</a:t>
                      </a:r>
                      <a:r>
                        <a:rPr lang="en-US" sz="1400" baseline="0" dirty="0" smtClean="0"/>
                        <a:t>  Model with mathematics.</a:t>
                      </a:r>
                      <a:endParaRPr lang="en-US" sz="1400" dirty="0"/>
                    </a:p>
                  </a:txBody>
                  <a:tcPr anchor="ctr"/>
                </a:tc>
                <a:tc>
                  <a:txBody>
                    <a:bodyPr/>
                    <a:lstStyle/>
                    <a:p>
                      <a:r>
                        <a:rPr lang="en-US" sz="1400" dirty="0" smtClean="0"/>
                        <a:t>Students use the</a:t>
                      </a:r>
                      <a:r>
                        <a:rPr lang="en-US" sz="1400" baseline="0" dirty="0" smtClean="0"/>
                        <a:t> TI-Nspire to</a:t>
                      </a:r>
                      <a:r>
                        <a:rPr lang="en-US" sz="1400" dirty="0" smtClean="0"/>
                        <a:t> build, explore and modify models that</a:t>
                      </a:r>
                      <a:r>
                        <a:rPr lang="en-US" sz="1400" baseline="0" dirty="0" smtClean="0"/>
                        <a:t> </a:t>
                      </a:r>
                      <a:r>
                        <a:rPr lang="en-US" sz="1400" dirty="0" smtClean="0"/>
                        <a:t>represent real</a:t>
                      </a:r>
                      <a:r>
                        <a:rPr lang="en-US" sz="1400" baseline="0" dirty="0" smtClean="0"/>
                        <a:t> world situations</a:t>
                      </a:r>
                      <a:r>
                        <a:rPr lang="en-US" sz="1400" dirty="0" smtClean="0"/>
                        <a:t>.</a:t>
                      </a:r>
                      <a:endParaRPr lang="en-US" sz="1400" dirty="0"/>
                    </a:p>
                  </a:txBody>
                  <a:tcPr anchor="ctr"/>
                </a:tc>
              </a:tr>
              <a:tr h="1051775">
                <a:tc>
                  <a:txBody>
                    <a:bodyPr/>
                    <a:lstStyle/>
                    <a:p>
                      <a:r>
                        <a:rPr lang="en-US" sz="1400" dirty="0" smtClean="0"/>
                        <a:t>MP5.  Use appropriate tools strategically.</a:t>
                      </a:r>
                      <a:endParaRPr lang="en-US" sz="1400" dirty="0"/>
                    </a:p>
                  </a:txBody>
                  <a:tcPr anchor="ctr"/>
                </a:tc>
                <a:tc>
                  <a:txBody>
                    <a:bodyPr/>
                    <a:lstStyle/>
                    <a:p>
                      <a:r>
                        <a:rPr lang="en-US" sz="1400" dirty="0" smtClean="0"/>
                        <a:t>Students understand</a:t>
                      </a:r>
                      <a:r>
                        <a:rPr lang="en-US" sz="1400" baseline="0" dirty="0" smtClean="0"/>
                        <a:t> which tools are appropriate to use in various situations – they do more than just calculate quantities and graph functions.  They plot and analyze data using D&amp;S app and create geometric constructions using Geometry app.</a:t>
                      </a:r>
                      <a:endParaRPr lang="en-US" sz="1400" dirty="0"/>
                    </a:p>
                  </a:txBody>
                  <a:tcPr anchor="ctr"/>
                </a:tc>
              </a:tr>
              <a:tr h="789712">
                <a:tc>
                  <a:txBody>
                    <a:bodyPr/>
                    <a:lstStyle/>
                    <a:p>
                      <a:r>
                        <a:rPr lang="en-US" sz="1400" dirty="0" smtClean="0"/>
                        <a:t>MP6.  Attend to precision.</a:t>
                      </a:r>
                      <a:endParaRPr lang="en-US" sz="1400" dirty="0"/>
                    </a:p>
                  </a:txBody>
                  <a:tcPr anchor="ctr"/>
                </a:tc>
                <a:tc>
                  <a:txBody>
                    <a:bodyPr/>
                    <a:lstStyle/>
                    <a:p>
                      <a:r>
                        <a:rPr lang="en-US" sz="1400" dirty="0" smtClean="0"/>
                        <a:t>Students</a:t>
                      </a:r>
                      <a:r>
                        <a:rPr lang="en-US" sz="1400" baseline="0" dirty="0" smtClean="0"/>
                        <a:t> present their work to the class via Live Presenter and use the TI-Nspire as a tool to communicate precisely the meaning of their answers.</a:t>
                      </a:r>
                      <a:endParaRPr lang="en-US" sz="1400" dirty="0"/>
                    </a:p>
                  </a:txBody>
                  <a:tcPr anchor="ctr"/>
                </a:tc>
              </a:tr>
              <a:tr h="712491">
                <a:tc>
                  <a:txBody>
                    <a:bodyPr/>
                    <a:lstStyle/>
                    <a:p>
                      <a:r>
                        <a:rPr lang="en-US" sz="1400" dirty="0" smtClean="0"/>
                        <a:t>MP7.</a:t>
                      </a:r>
                      <a:r>
                        <a:rPr lang="en-US" sz="1400" baseline="0" dirty="0" smtClean="0"/>
                        <a:t>  Look for and make use of structure.</a:t>
                      </a:r>
                      <a:endParaRPr lang="en-US" sz="1400" dirty="0"/>
                    </a:p>
                  </a:txBody>
                  <a:tcPr anchor="ctr"/>
                </a:tc>
                <a:tc>
                  <a:txBody>
                    <a:bodyPr/>
                    <a:lstStyle/>
                    <a:p>
                      <a:r>
                        <a:rPr lang="en-US" sz="1400" dirty="0" smtClean="0"/>
                        <a:t>Students discover</a:t>
                      </a:r>
                      <a:r>
                        <a:rPr lang="en-US" sz="1400" baseline="0" dirty="0" smtClean="0"/>
                        <a:t> mathematical relationships by exploring dynamically-linked expressions and objects on their TI-Nspires.</a:t>
                      </a:r>
                      <a:endParaRPr lang="en-US" sz="1400" dirty="0"/>
                    </a:p>
                  </a:txBody>
                  <a:tcPr anchor="ctr"/>
                </a:tc>
              </a:tr>
              <a:tr h="962097">
                <a:tc>
                  <a:txBody>
                    <a:bodyPr/>
                    <a:lstStyle/>
                    <a:p>
                      <a:r>
                        <a:rPr lang="en-US" sz="1400" dirty="0" smtClean="0"/>
                        <a:t>MP8.  Look</a:t>
                      </a:r>
                      <a:r>
                        <a:rPr lang="en-US" sz="1400" baseline="0" dirty="0" smtClean="0"/>
                        <a:t> for and express regularity in reasoning.</a:t>
                      </a:r>
                      <a:endParaRPr lang="en-US" sz="1400" dirty="0"/>
                    </a:p>
                  </a:txBody>
                  <a:tcPr anchor="ctr"/>
                </a:tc>
                <a:tc>
                  <a:txBody>
                    <a:bodyPr/>
                    <a:lstStyle/>
                    <a:p>
                      <a:r>
                        <a:rPr lang="en-US" sz="1400" dirty="0" smtClean="0"/>
                        <a:t>Students explore</a:t>
                      </a:r>
                      <a:r>
                        <a:rPr lang="en-US" sz="1400" baseline="0" dirty="0" smtClean="0"/>
                        <a:t> TI-Nspire documents to help make generalizations for solving problems.  For example, they notice that the ratio of the circumference of a circle to its diameter is always pi.</a:t>
                      </a:r>
                      <a:endParaRPr lang="en-US" sz="1400" dirty="0"/>
                    </a:p>
                  </a:txBody>
                  <a:tcPr anchor="ctr"/>
                </a:tc>
              </a:tr>
            </a:tbl>
          </a:graphicData>
        </a:graphic>
      </p:graphicFrame>
    </p:spTree>
    <p:extLst>
      <p:ext uri="{BB962C8B-B14F-4D97-AF65-F5344CB8AC3E}">
        <p14:creationId xmlns:p14="http://schemas.microsoft.com/office/powerpoint/2010/main" val="1419044673"/>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7104"/>
            <a:ext cx="9144000" cy="6865104"/>
            <a:chOff x="0" y="-7104"/>
            <a:chExt cx="9144000" cy="6865104"/>
          </a:xfrm>
        </p:grpSpPr>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7104"/>
              <a:ext cx="9144000" cy="6865104"/>
            </a:xfrm>
            <a:prstGeom prst="rect">
              <a:avLst/>
            </a:prstGeom>
          </p:spPr>
        </p:pic>
        <p:sp>
          <p:nvSpPr>
            <p:cNvPr id="6" name="Rectangle 5"/>
            <p:cNvSpPr/>
            <p:nvPr/>
          </p:nvSpPr>
          <p:spPr>
            <a:xfrm>
              <a:off x="0" y="0"/>
              <a:ext cx="9144000" cy="6858000"/>
            </a:xfrm>
            <a:prstGeom prst="rect">
              <a:avLst/>
            </a:prstGeom>
            <a:gradFill>
              <a:gsLst>
                <a:gs pos="0">
                  <a:schemeClr val="bg1">
                    <a:alpha val="0"/>
                  </a:schemeClr>
                </a:gs>
                <a:gs pos="73000">
                  <a:srgbClr val="1F1F1F">
                    <a:alpha val="61000"/>
                  </a:srgb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12" name="Title 4"/>
          <p:cNvSpPr txBox="1">
            <a:spLocks/>
          </p:cNvSpPr>
          <p:nvPr/>
        </p:nvSpPr>
        <p:spPr>
          <a:xfrm>
            <a:off x="762003" y="2209800"/>
            <a:ext cx="2782887" cy="1362075"/>
          </a:xfrm>
          <a:prstGeom prst="rect">
            <a:avLst/>
          </a:prstGeom>
          <a:ln>
            <a:noFill/>
          </a:ln>
        </p:spPr>
        <p:txBody>
          <a:bodyPr vert="horz" lIns="91440" tIns="45720" rIns="91440" bIns="45720" rtlCol="0" anchor="ctr">
            <a:normAutofit/>
          </a:bodyPr>
          <a:lstStyle>
            <a:lvl1pPr algn="l" defTabSz="914400" rtl="0" eaLnBrk="1" latinLnBrk="0" hangingPunct="1">
              <a:spcBef>
                <a:spcPct val="0"/>
              </a:spcBef>
              <a:buNone/>
              <a:defRPr sz="3600" b="0" kern="1200">
                <a:solidFill>
                  <a:schemeClr val="bg1"/>
                </a:solidFill>
                <a:latin typeface="+mj-lt"/>
                <a:ea typeface="+mj-ea"/>
                <a:cs typeface="+mj-cs"/>
              </a:defRPr>
            </a:lvl1pPr>
          </a:lstStyle>
          <a:p>
            <a:r>
              <a:rPr lang="en-US" sz="4700" dirty="0" smtClean="0">
                <a:ln w="12700">
                  <a:noFill/>
                  <a:prstDash val="solid"/>
                </a:ln>
                <a:solidFill>
                  <a:prstClr val="white"/>
                </a:solidFill>
                <a:effectLst>
                  <a:outerShdw blurRad="50800" dist="38100" dir="2700000" algn="tl" rotWithShape="0">
                    <a:prstClr val="black">
                      <a:alpha val="40000"/>
                    </a:prstClr>
                  </a:outerShdw>
                </a:effectLst>
                <a:latin typeface="Myriad Web Pro" charset="0"/>
              </a:rPr>
              <a:t>students</a:t>
            </a:r>
            <a:endParaRPr lang="en-US" sz="4700" dirty="0">
              <a:ln w="12700">
                <a:noFill/>
                <a:prstDash val="solid"/>
              </a:ln>
              <a:solidFill>
                <a:prstClr val="white"/>
              </a:solidFill>
              <a:effectLst>
                <a:outerShdw blurRad="50800" dist="38100" dir="2700000" algn="tl" rotWithShape="0">
                  <a:prstClr val="black">
                    <a:alpha val="40000"/>
                  </a:prstClr>
                </a:outerShdw>
              </a:effectLst>
              <a:latin typeface="Myriad Web Pro" charset="0"/>
            </a:endParaRPr>
          </a:p>
        </p:txBody>
      </p:sp>
      <p:sp>
        <p:nvSpPr>
          <p:cNvPr id="14" name="Title 4"/>
          <p:cNvSpPr txBox="1">
            <a:spLocks/>
          </p:cNvSpPr>
          <p:nvPr/>
        </p:nvSpPr>
        <p:spPr>
          <a:xfrm>
            <a:off x="1082789" y="2483643"/>
            <a:ext cx="3677443" cy="2665413"/>
          </a:xfrm>
          <a:prstGeom prst="rect">
            <a:avLst/>
          </a:prstGeom>
          <a:ln>
            <a:noFill/>
          </a:ln>
        </p:spPr>
        <p:txBody>
          <a:bodyPr vert="horz" lIns="91440" tIns="45720" rIns="91440" bIns="45720" rtlCol="0" anchor="t">
            <a:noAutofit/>
          </a:bodyPr>
          <a:lstStyle>
            <a:lvl1pPr algn="l" defTabSz="914400" rtl="0" eaLnBrk="1" latinLnBrk="0" hangingPunct="1">
              <a:spcBef>
                <a:spcPct val="0"/>
              </a:spcBef>
              <a:buNone/>
              <a:defRPr sz="4000" b="1" kern="1200" cap="all">
                <a:solidFill>
                  <a:schemeClr val="bg1"/>
                </a:solidFill>
                <a:latin typeface="+mj-lt"/>
                <a:ea typeface="+mj-ea"/>
                <a:cs typeface="+mj-cs"/>
              </a:defRPr>
            </a:lvl1pPr>
          </a:lstStyle>
          <a:p>
            <a:r>
              <a:rPr lang="en-US" sz="21000" b="0" cap="none" dirty="0" smtClean="0">
                <a:ln w="12700">
                  <a:noFill/>
                  <a:prstDash val="solid"/>
                </a:ln>
                <a:solidFill>
                  <a:prstClr val="white"/>
                </a:solidFill>
                <a:effectLst>
                  <a:outerShdw blurRad="50800" dist="38100" dir="2700000" algn="tl" rotWithShape="0">
                    <a:prstClr val="black">
                      <a:alpha val="40000"/>
                    </a:prstClr>
                  </a:outerShdw>
                </a:effectLst>
                <a:latin typeface="Myriad Web Pro" charset="0"/>
              </a:rPr>
              <a:t>2</a:t>
            </a:r>
            <a:r>
              <a:rPr lang="en-US" sz="17000" b="0" cap="none" dirty="0" smtClean="0">
                <a:ln w="12700">
                  <a:noFill/>
                  <a:prstDash val="solid"/>
                </a:ln>
                <a:solidFill>
                  <a:prstClr val="white"/>
                </a:solidFill>
                <a:effectLst>
                  <a:outerShdw blurRad="50800" dist="38100" dir="2700000" algn="tl" rotWithShape="0">
                    <a:prstClr val="black">
                      <a:alpha val="40000"/>
                    </a:prstClr>
                  </a:outerShdw>
                </a:effectLst>
                <a:latin typeface="Myriad Web Pro" charset="0"/>
              </a:rPr>
              <a:t>X</a:t>
            </a:r>
            <a:endParaRPr lang="en-US" sz="17000" b="0" cap="none" dirty="0">
              <a:ln w="12700">
                <a:noFill/>
                <a:prstDash val="solid"/>
              </a:ln>
              <a:solidFill>
                <a:prstClr val="white"/>
              </a:solidFill>
              <a:effectLst>
                <a:outerShdw blurRad="50800" dist="38100" dir="2700000" algn="tl" rotWithShape="0">
                  <a:prstClr val="black">
                    <a:alpha val="40000"/>
                  </a:prstClr>
                </a:outerShdw>
              </a:effectLst>
              <a:latin typeface="Myriad Web Pro" charset="0"/>
            </a:endParaRPr>
          </a:p>
        </p:txBody>
      </p:sp>
      <p:sp>
        <p:nvSpPr>
          <p:cNvPr id="17" name="Title 4"/>
          <p:cNvSpPr txBox="1">
            <a:spLocks/>
          </p:cNvSpPr>
          <p:nvPr/>
        </p:nvSpPr>
        <p:spPr>
          <a:xfrm>
            <a:off x="3200400" y="2743200"/>
            <a:ext cx="5334000" cy="681037"/>
          </a:xfrm>
          <a:prstGeom prst="rect">
            <a:avLst/>
          </a:prstGeom>
          <a:ln>
            <a:noFill/>
          </a:ln>
        </p:spPr>
        <p:txBody>
          <a:bodyPr vert="horz" lIns="91440" tIns="45720" rIns="91440" bIns="45720" rtlCol="0" anchor="t">
            <a:normAutofit/>
          </a:bodyPr>
          <a:lstStyle>
            <a:lvl1pPr algn="l" defTabSz="914400" rtl="0" eaLnBrk="1" latinLnBrk="0" hangingPunct="1">
              <a:spcBef>
                <a:spcPct val="0"/>
              </a:spcBef>
              <a:buNone/>
              <a:defRPr sz="4000" b="1" kern="1200" cap="all">
                <a:solidFill>
                  <a:schemeClr val="bg1"/>
                </a:solidFill>
                <a:latin typeface="+mj-lt"/>
                <a:ea typeface="+mj-ea"/>
                <a:cs typeface="+mj-cs"/>
              </a:defRPr>
            </a:lvl1pPr>
          </a:lstStyle>
          <a:p>
            <a:r>
              <a:rPr lang="en-US" sz="2000" b="0" cap="none" dirty="0" smtClean="0">
                <a:ln w="12700">
                  <a:noFill/>
                  <a:prstDash val="solid"/>
                </a:ln>
                <a:solidFill>
                  <a:prstClr val="white"/>
                </a:solidFill>
                <a:effectLst>
                  <a:outerShdw blurRad="50800" dist="38100" dir="2700000" algn="tl" rotWithShape="0">
                    <a:prstClr val="black">
                      <a:alpha val="40000"/>
                    </a:prstClr>
                  </a:outerShdw>
                </a:effectLst>
                <a:latin typeface="Myriad Web Pro" charset="0"/>
              </a:rPr>
              <a:t>who succeed in Algebra II and beyond</a:t>
            </a:r>
            <a:endParaRPr lang="en-US" sz="2000" b="0" cap="none" dirty="0">
              <a:ln w="12700">
                <a:noFill/>
                <a:prstDash val="solid"/>
              </a:ln>
              <a:solidFill>
                <a:prstClr val="white"/>
              </a:solidFill>
              <a:effectLst>
                <a:outerShdw blurRad="50800" dist="38100" dir="2700000" algn="tl" rotWithShape="0">
                  <a:prstClr val="black">
                    <a:alpha val="40000"/>
                  </a:prstClr>
                </a:outerShdw>
              </a:effectLst>
              <a:latin typeface="Myriad Web Pro" charset="0"/>
            </a:endParaRPr>
          </a:p>
        </p:txBody>
      </p:sp>
      <p:sp>
        <p:nvSpPr>
          <p:cNvPr id="18" name="Title 4"/>
          <p:cNvSpPr txBox="1">
            <a:spLocks/>
          </p:cNvSpPr>
          <p:nvPr/>
        </p:nvSpPr>
        <p:spPr>
          <a:xfrm>
            <a:off x="4038600" y="3352798"/>
            <a:ext cx="4038600" cy="2286000"/>
          </a:xfrm>
          <a:prstGeom prst="rect">
            <a:avLst/>
          </a:prstGeom>
          <a:ln>
            <a:noFill/>
          </a:ln>
        </p:spPr>
        <p:txBody>
          <a:bodyPr vert="horz" lIns="91440" tIns="45720" rIns="91440" bIns="45720" rtlCol="0" anchor="t">
            <a:noAutofit/>
          </a:bodyPr>
          <a:lstStyle>
            <a:lvl1pPr algn="l" defTabSz="914400" rtl="0" eaLnBrk="1" latinLnBrk="0" hangingPunct="1">
              <a:spcBef>
                <a:spcPct val="0"/>
              </a:spcBef>
              <a:buNone/>
              <a:defRPr sz="4000" b="1" kern="1200" cap="all">
                <a:solidFill>
                  <a:schemeClr val="bg1"/>
                </a:solidFill>
                <a:latin typeface="+mj-lt"/>
                <a:ea typeface="+mj-ea"/>
                <a:cs typeface="+mj-cs"/>
              </a:defRPr>
            </a:lvl1pPr>
          </a:lstStyle>
          <a:p>
            <a:pPr>
              <a:lnSpc>
                <a:spcPts val="4700"/>
              </a:lnSpc>
            </a:pPr>
            <a:r>
              <a:rPr lang="en-US" sz="4400" b="0" cap="none" dirty="0" smtClean="0">
                <a:ln w="12700">
                  <a:noFill/>
                  <a:prstDash val="solid"/>
                </a:ln>
                <a:solidFill>
                  <a:prstClr val="white"/>
                </a:solidFill>
                <a:effectLst>
                  <a:outerShdw blurRad="50800" dist="38100" dir="2700000" algn="tl" rotWithShape="0">
                    <a:prstClr val="black">
                      <a:alpha val="40000"/>
                    </a:prstClr>
                  </a:outerShdw>
                </a:effectLst>
                <a:latin typeface="Myriad Web Pro" charset="0"/>
              </a:rPr>
              <a:t>more likely to earn a college degree </a:t>
            </a:r>
            <a:endParaRPr lang="en-US" sz="4400" b="0" cap="none" dirty="0">
              <a:ln w="12700">
                <a:noFill/>
                <a:prstDash val="solid"/>
              </a:ln>
              <a:solidFill>
                <a:prstClr val="white"/>
              </a:solidFill>
              <a:effectLst>
                <a:outerShdw blurRad="50800" dist="38100" dir="2700000" algn="tl" rotWithShape="0">
                  <a:prstClr val="black">
                    <a:alpha val="40000"/>
                  </a:prstClr>
                </a:outerShdw>
              </a:effectLst>
              <a:latin typeface="Myriad Web Pro" charset="0"/>
            </a:endParaRPr>
          </a:p>
        </p:txBody>
      </p:sp>
      <p:sp>
        <p:nvSpPr>
          <p:cNvPr id="19" name="Title 4"/>
          <p:cNvSpPr txBox="1">
            <a:spLocks/>
          </p:cNvSpPr>
          <p:nvPr/>
        </p:nvSpPr>
        <p:spPr>
          <a:xfrm>
            <a:off x="765177" y="3402806"/>
            <a:ext cx="828279" cy="681037"/>
          </a:xfrm>
          <a:prstGeom prst="rect">
            <a:avLst/>
          </a:prstGeom>
          <a:ln>
            <a:noFill/>
          </a:ln>
        </p:spPr>
        <p:txBody>
          <a:bodyPr vert="horz" lIns="91440" tIns="45720" rIns="91440" bIns="45720" rtlCol="0" anchor="t">
            <a:normAutofit/>
          </a:bodyPr>
          <a:lstStyle>
            <a:lvl1pPr algn="l" defTabSz="914400" rtl="0" eaLnBrk="1" latinLnBrk="0" hangingPunct="1">
              <a:spcBef>
                <a:spcPct val="0"/>
              </a:spcBef>
              <a:buNone/>
              <a:defRPr sz="4000" b="1" kern="1200" cap="all">
                <a:solidFill>
                  <a:schemeClr val="bg1"/>
                </a:solidFill>
                <a:latin typeface="+mj-lt"/>
                <a:ea typeface="+mj-ea"/>
                <a:cs typeface="+mj-cs"/>
              </a:defRPr>
            </a:lvl1pPr>
          </a:lstStyle>
          <a:p>
            <a:r>
              <a:rPr lang="en-US" sz="2000" b="0" cap="none" dirty="0" smtClean="0">
                <a:ln w="12700">
                  <a:noFill/>
                  <a:prstDash val="solid"/>
                </a:ln>
                <a:solidFill>
                  <a:prstClr val="white"/>
                </a:solidFill>
                <a:effectLst>
                  <a:outerShdw blurRad="50800" dist="38100" dir="2700000" algn="tl" rotWithShape="0">
                    <a:prstClr val="black">
                      <a:alpha val="40000"/>
                    </a:prstClr>
                  </a:outerShdw>
                </a:effectLst>
                <a:latin typeface="Myriad Web Pro" charset="0"/>
              </a:rPr>
              <a:t>are</a:t>
            </a:r>
            <a:endParaRPr lang="en-US" sz="2000" b="0" cap="none" dirty="0">
              <a:ln w="12700">
                <a:noFill/>
                <a:prstDash val="solid"/>
              </a:ln>
              <a:solidFill>
                <a:prstClr val="white"/>
              </a:solidFill>
              <a:effectLst>
                <a:outerShdw blurRad="50800" dist="38100" dir="2700000" algn="tl" rotWithShape="0">
                  <a:prstClr val="black">
                    <a:alpha val="40000"/>
                  </a:prstClr>
                </a:outerShdw>
              </a:effectLst>
              <a:latin typeface="Myriad Web Pro" charset="0"/>
            </a:endParaRPr>
          </a:p>
        </p:txBody>
      </p:sp>
      <p:sp>
        <p:nvSpPr>
          <p:cNvPr id="13" name="Content Placeholder 2"/>
          <p:cNvSpPr txBox="1">
            <a:spLocks/>
          </p:cNvSpPr>
          <p:nvPr/>
        </p:nvSpPr>
        <p:spPr>
          <a:xfrm>
            <a:off x="152400" y="6553200"/>
            <a:ext cx="6705600" cy="304800"/>
          </a:xfrm>
          <a:prstGeom prst="rect">
            <a:avLst/>
          </a:prstGeom>
        </p:spPr>
        <p:txBody>
          <a:bodyPr vert="horz" lIns="91440" tIns="45720" rIns="91440" bIns="45720" rtlCol="0">
            <a:noAutofit/>
          </a:bodyPr>
          <a:lstStyle>
            <a:lvl1pPr marL="0" indent="0" algn="l" defTabSz="914400" rtl="0" eaLnBrk="1" latinLnBrk="0" hangingPunct="1">
              <a:spcBef>
                <a:spcPct val="20000"/>
              </a:spcBef>
              <a:spcAft>
                <a:spcPts val="600"/>
              </a:spcAft>
              <a:buFont typeface="Arial" pitchFamily="34" charset="0"/>
              <a:buNone/>
              <a:defRPr sz="2600" b="1" kern="1200">
                <a:solidFill>
                  <a:schemeClr val="bg1"/>
                </a:solidFill>
                <a:latin typeface="+mn-lt"/>
                <a:ea typeface="+mn-ea"/>
                <a:cs typeface="+mn-cs"/>
              </a:defRPr>
            </a:lvl1pPr>
            <a:lvl2pPr marL="457200" indent="0" algn="ctr" defTabSz="914400" rtl="0" eaLnBrk="1" latinLnBrk="0" hangingPunct="1">
              <a:spcBef>
                <a:spcPct val="20000"/>
              </a:spcBef>
              <a:buFont typeface="Arial" pitchFamily="34" charset="0"/>
              <a:buNone/>
              <a:defRPr sz="26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800" b="0" dirty="0" smtClean="0">
                <a:solidFill>
                  <a:prstClr val="white">
                    <a:alpha val="75000"/>
                  </a:prstClr>
                </a:solidFill>
              </a:rPr>
              <a:t>Source: U.S. Department of Education, National Center for Statistics, 2010. The Condition of Education in 2010 (NCES 2010-028) Indicator 17</a:t>
            </a:r>
            <a:endParaRPr lang="en-US" sz="800" b="0" dirty="0">
              <a:solidFill>
                <a:prstClr val="white">
                  <a:alpha val="75000"/>
                </a:prstClr>
              </a:solidFill>
            </a:endParaRPr>
          </a:p>
        </p:txBody>
      </p:sp>
    </p:spTree>
    <p:extLst>
      <p:ext uri="{BB962C8B-B14F-4D97-AF65-F5344CB8AC3E}">
        <p14:creationId xmlns:p14="http://schemas.microsoft.com/office/powerpoint/2010/main" val="307271739"/>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smtClean="0">
                <a:solidFill>
                  <a:schemeClr val="tx2">
                    <a:lumMod val="75000"/>
                  </a:schemeClr>
                </a:solidFill>
              </a:rPr>
              <a:t>Math</a:t>
            </a:r>
            <a:r>
              <a:rPr lang="en-US" sz="2800" b="1" i="1" dirty="0" smtClean="0">
                <a:solidFill>
                  <a:schemeClr val="tx2">
                    <a:lumMod val="75000"/>
                  </a:schemeClr>
                </a:solidFill>
              </a:rPr>
              <a:t>Forward</a:t>
            </a:r>
            <a:endParaRPr lang="en-US" sz="2800" b="1" i="1" dirty="0">
              <a:solidFill>
                <a:schemeClr val="tx2">
                  <a:lumMod val="75000"/>
                </a:schemeClr>
              </a:solidFill>
            </a:endParaRPr>
          </a:p>
        </p:txBody>
      </p:sp>
      <p:sp>
        <p:nvSpPr>
          <p:cNvPr id="3" name="Content Placeholder 2"/>
          <p:cNvSpPr>
            <a:spLocks noGrp="1"/>
          </p:cNvSpPr>
          <p:nvPr>
            <p:ph idx="1"/>
          </p:nvPr>
        </p:nvSpPr>
        <p:spPr>
          <a:xfrm>
            <a:off x="609600" y="2057399"/>
            <a:ext cx="5715000" cy="4096679"/>
          </a:xfrm>
        </p:spPr>
        <p:txBody>
          <a:bodyPr>
            <a:normAutofit/>
          </a:bodyPr>
          <a:lstStyle/>
          <a:p>
            <a:r>
              <a:rPr lang="en-US" sz="2000" dirty="0" smtClean="0">
                <a:solidFill>
                  <a:schemeClr val="tx1">
                    <a:lumMod val="85000"/>
                    <a:lumOff val="15000"/>
                  </a:schemeClr>
                </a:solidFill>
              </a:rPr>
              <a:t>Is a proven research-based</a:t>
            </a:r>
            <a:r>
              <a:rPr lang="en-US" sz="2000" baseline="30000" dirty="0" smtClean="0">
                <a:solidFill>
                  <a:schemeClr val="tx1">
                    <a:lumMod val="85000"/>
                    <a:lumOff val="15000"/>
                  </a:schemeClr>
                </a:solidFill>
              </a:rPr>
              <a:t>*</a:t>
            </a:r>
            <a:r>
              <a:rPr lang="en-US" sz="2000" dirty="0" smtClean="0">
                <a:solidFill>
                  <a:schemeClr val="tx1">
                    <a:lumMod val="85000"/>
                    <a:lumOff val="15000"/>
                  </a:schemeClr>
                </a:solidFill>
              </a:rPr>
              <a:t> program to help students succeed in mathematics</a:t>
            </a:r>
          </a:p>
          <a:p>
            <a:r>
              <a:rPr lang="en-US" sz="2000" dirty="0" smtClean="0">
                <a:solidFill>
                  <a:schemeClr val="tx1">
                    <a:lumMod val="85000"/>
                    <a:lumOff val="15000"/>
                  </a:schemeClr>
                </a:solidFill>
              </a:rPr>
              <a:t>Creates a strong foundation in Algebra to ensure sustained success in students’ future mathematics endeavors</a:t>
            </a:r>
          </a:p>
          <a:p>
            <a:r>
              <a:rPr lang="en-US" sz="2000" dirty="0" smtClean="0">
                <a:solidFill>
                  <a:schemeClr val="tx1">
                    <a:lumMod val="85000"/>
                    <a:lumOff val="15000"/>
                  </a:schemeClr>
                </a:solidFill>
              </a:rPr>
              <a:t>Increases all students’ scores – </a:t>
            </a:r>
            <a:br>
              <a:rPr lang="en-US" sz="2000" dirty="0" smtClean="0">
                <a:solidFill>
                  <a:schemeClr val="tx1">
                    <a:lumMod val="85000"/>
                    <a:lumOff val="15000"/>
                  </a:schemeClr>
                </a:solidFill>
              </a:rPr>
            </a:br>
            <a:r>
              <a:rPr lang="en-US" sz="2000" dirty="0" smtClean="0">
                <a:solidFill>
                  <a:schemeClr val="tx1">
                    <a:lumMod val="85000"/>
                    <a:lumOff val="15000"/>
                  </a:schemeClr>
                </a:solidFill>
              </a:rPr>
              <a:t>acceleration</a:t>
            </a:r>
            <a:r>
              <a:rPr lang="en-US" sz="2000" dirty="0">
                <a:solidFill>
                  <a:schemeClr val="tx1">
                    <a:lumMod val="85000"/>
                    <a:lumOff val="15000"/>
                  </a:schemeClr>
                </a:solidFill>
              </a:rPr>
              <a:t>, not </a:t>
            </a:r>
            <a:r>
              <a:rPr lang="en-US" sz="2000" dirty="0" smtClean="0">
                <a:solidFill>
                  <a:schemeClr val="tx1">
                    <a:lumMod val="85000"/>
                    <a:lumOff val="15000"/>
                  </a:schemeClr>
                </a:solidFill>
              </a:rPr>
              <a:t>remediation</a:t>
            </a:r>
          </a:p>
          <a:p>
            <a:endParaRPr lang="en-US" dirty="0"/>
          </a:p>
        </p:txBody>
      </p:sp>
      <p:sp>
        <p:nvSpPr>
          <p:cNvPr id="7" name="Content Placeholder 2"/>
          <p:cNvSpPr txBox="1">
            <a:spLocks/>
          </p:cNvSpPr>
          <p:nvPr/>
        </p:nvSpPr>
        <p:spPr>
          <a:xfrm>
            <a:off x="152400" y="6553200"/>
            <a:ext cx="5562599" cy="228600"/>
          </a:xfrm>
          <a:prstGeom prst="rect">
            <a:avLst/>
          </a:prstGeom>
        </p:spPr>
        <p:txBody>
          <a:bodyPr vert="horz" lIns="91440" tIns="45720" rIns="91440" bIns="45720" rtlCol="0">
            <a:normAutofit/>
          </a:bodyPr>
          <a:lstStyle>
            <a:lvl1pPr marL="0" indent="0" algn="l" defTabSz="914400" rtl="0" eaLnBrk="1" latinLnBrk="0" hangingPunct="1">
              <a:spcBef>
                <a:spcPct val="20000"/>
              </a:spcBef>
              <a:spcAft>
                <a:spcPts val="600"/>
              </a:spcAft>
              <a:buFont typeface="Arial" pitchFamily="34" charset="0"/>
              <a:buNone/>
              <a:defRPr sz="2600" b="1" kern="1200">
                <a:solidFill>
                  <a:schemeClr val="bg1"/>
                </a:solidFill>
                <a:latin typeface="+mn-lt"/>
                <a:ea typeface="+mn-ea"/>
                <a:cs typeface="+mn-cs"/>
              </a:defRPr>
            </a:lvl1pPr>
            <a:lvl2pPr marL="457200" indent="0" algn="ctr" defTabSz="914400" rtl="0" eaLnBrk="1" latinLnBrk="0" hangingPunct="1">
              <a:spcBef>
                <a:spcPct val="20000"/>
              </a:spcBef>
              <a:buFont typeface="Arial" pitchFamily="34" charset="0"/>
              <a:buNone/>
              <a:defRPr sz="26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800" b="0" dirty="0" smtClean="0">
                <a:solidFill>
                  <a:schemeClr val="tx1">
                    <a:alpha val="75000"/>
                  </a:schemeClr>
                </a:solidFill>
              </a:rPr>
              <a:t>*Research can be found at: </a:t>
            </a:r>
            <a:r>
              <a:rPr lang="en-US" sz="800" b="0" dirty="0">
                <a:solidFill>
                  <a:schemeClr val="tx1">
                    <a:alpha val="75000"/>
                  </a:schemeClr>
                </a:solidFill>
              </a:rPr>
              <a:t>http://education.ti.com/en/us/research/research_mathforward/</a:t>
            </a:r>
          </a:p>
        </p:txBody>
      </p:sp>
    </p:spTree>
    <p:extLst>
      <p:ext uri="{BB962C8B-B14F-4D97-AF65-F5344CB8AC3E}">
        <p14:creationId xmlns:p14="http://schemas.microsoft.com/office/powerpoint/2010/main" val="3704146381"/>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47863" y="934064"/>
            <a:ext cx="5706766" cy="914400"/>
          </a:xfrm>
        </p:spPr>
        <p:txBody>
          <a:bodyPr>
            <a:normAutofit/>
          </a:bodyPr>
          <a:lstStyle/>
          <a:p>
            <a:r>
              <a:rPr lang="en-US" sz="2800" b="1" dirty="0" smtClean="0">
                <a:solidFill>
                  <a:srgbClr val="BF0000"/>
                </a:solidFill>
              </a:rPr>
              <a:t>Math</a:t>
            </a:r>
            <a:r>
              <a:rPr lang="en-US" sz="2800" b="1" i="1" dirty="0" smtClean="0">
                <a:solidFill>
                  <a:srgbClr val="BF0000"/>
                </a:solidFill>
              </a:rPr>
              <a:t>Forward</a:t>
            </a:r>
            <a:endParaRPr lang="en-US" sz="2800" b="1" i="1" dirty="0">
              <a:solidFill>
                <a:srgbClr val="BF0000"/>
              </a:solidFill>
            </a:endParaRPr>
          </a:p>
        </p:txBody>
      </p:sp>
      <p:sp>
        <p:nvSpPr>
          <p:cNvPr id="3" name="Content Placeholder 2"/>
          <p:cNvSpPr>
            <a:spLocks noGrp="1"/>
          </p:cNvSpPr>
          <p:nvPr>
            <p:ph idx="1"/>
          </p:nvPr>
        </p:nvSpPr>
        <p:spPr>
          <a:xfrm>
            <a:off x="1234211" y="3276600"/>
            <a:ext cx="5709821" cy="3124200"/>
          </a:xfrm>
        </p:spPr>
        <p:txBody>
          <a:bodyPr>
            <a:noAutofit/>
          </a:bodyPr>
          <a:lstStyle/>
          <a:p>
            <a:pPr marL="285750" indent="-285750">
              <a:lnSpc>
                <a:spcPct val="100000"/>
              </a:lnSpc>
              <a:spcBef>
                <a:spcPts val="400"/>
              </a:spcBef>
              <a:spcAft>
                <a:spcPts val="400"/>
              </a:spcAft>
              <a:buFont typeface="Arial" pitchFamily="34" charset="0"/>
              <a:buChar char="•"/>
            </a:pPr>
            <a:r>
              <a:rPr lang="en-US" sz="1800" dirty="0" smtClean="0">
                <a:solidFill>
                  <a:schemeClr val="tx1">
                    <a:lumMod val="85000"/>
                    <a:lumOff val="15000"/>
                  </a:schemeClr>
                </a:solidFill>
              </a:rPr>
              <a:t>Technology to Motivate Students</a:t>
            </a:r>
          </a:p>
          <a:p>
            <a:pPr marL="285750" indent="-285750">
              <a:lnSpc>
                <a:spcPct val="100000"/>
              </a:lnSpc>
              <a:spcBef>
                <a:spcPts val="400"/>
              </a:spcBef>
              <a:spcAft>
                <a:spcPts val="400"/>
              </a:spcAft>
              <a:buFont typeface="Arial" pitchFamily="34" charset="0"/>
              <a:buChar char="•"/>
            </a:pPr>
            <a:r>
              <a:rPr lang="en-US" sz="1800" dirty="0" smtClean="0">
                <a:solidFill>
                  <a:schemeClr val="tx1">
                    <a:lumMod val="85000"/>
                    <a:lumOff val="15000"/>
                  </a:schemeClr>
                </a:solidFill>
              </a:rPr>
              <a:t>Coaching &amp; Professional Development</a:t>
            </a:r>
            <a:endParaRPr lang="en-US" sz="1800" dirty="0">
              <a:solidFill>
                <a:schemeClr val="tx1">
                  <a:lumMod val="85000"/>
                  <a:lumOff val="15000"/>
                </a:schemeClr>
              </a:solidFill>
            </a:endParaRPr>
          </a:p>
          <a:p>
            <a:pPr marL="285750" indent="-285750">
              <a:lnSpc>
                <a:spcPct val="100000"/>
              </a:lnSpc>
              <a:spcBef>
                <a:spcPts val="400"/>
              </a:spcBef>
              <a:spcAft>
                <a:spcPts val="400"/>
              </a:spcAft>
              <a:buFont typeface="Arial" pitchFamily="34" charset="0"/>
              <a:buChar char="•"/>
            </a:pPr>
            <a:r>
              <a:rPr lang="en-US" sz="1800" dirty="0" smtClean="0">
                <a:solidFill>
                  <a:schemeClr val="tx1">
                    <a:lumMod val="85000"/>
                    <a:lumOff val="15000"/>
                  </a:schemeClr>
                </a:solidFill>
              </a:rPr>
              <a:t>Enhanced Teacher Content Knowledge</a:t>
            </a:r>
          </a:p>
          <a:p>
            <a:pPr marL="285750" indent="-285750">
              <a:lnSpc>
                <a:spcPct val="100000"/>
              </a:lnSpc>
              <a:spcBef>
                <a:spcPts val="400"/>
              </a:spcBef>
              <a:spcAft>
                <a:spcPts val="400"/>
              </a:spcAft>
              <a:buFont typeface="Arial" pitchFamily="34" charset="0"/>
              <a:buChar char="•"/>
            </a:pPr>
            <a:r>
              <a:rPr lang="en-US" sz="1800" dirty="0" smtClean="0">
                <a:solidFill>
                  <a:schemeClr val="tx1">
                    <a:lumMod val="85000"/>
                    <a:lumOff val="15000"/>
                  </a:schemeClr>
                </a:solidFill>
              </a:rPr>
              <a:t>Curriculum Integration</a:t>
            </a:r>
          </a:p>
          <a:p>
            <a:pPr marL="285750" indent="-285750">
              <a:lnSpc>
                <a:spcPct val="100000"/>
              </a:lnSpc>
              <a:spcBef>
                <a:spcPts val="400"/>
              </a:spcBef>
              <a:spcAft>
                <a:spcPts val="400"/>
              </a:spcAft>
              <a:buFont typeface="Arial" pitchFamily="34" charset="0"/>
              <a:buChar char="•"/>
            </a:pPr>
            <a:r>
              <a:rPr lang="en-US" sz="1800" dirty="0" smtClean="0">
                <a:solidFill>
                  <a:schemeClr val="tx1">
                    <a:lumMod val="85000"/>
                    <a:lumOff val="15000"/>
                  </a:schemeClr>
                </a:solidFill>
              </a:rPr>
              <a:t>Formative Assessment</a:t>
            </a:r>
          </a:p>
          <a:p>
            <a:pPr marL="285750" indent="-285750">
              <a:lnSpc>
                <a:spcPct val="100000"/>
              </a:lnSpc>
              <a:spcBef>
                <a:spcPts val="400"/>
              </a:spcBef>
              <a:spcAft>
                <a:spcPts val="400"/>
              </a:spcAft>
              <a:buFont typeface="Arial" pitchFamily="34" charset="0"/>
              <a:buChar char="•"/>
            </a:pPr>
            <a:r>
              <a:rPr lang="en-US" sz="1800" dirty="0" smtClean="0">
                <a:solidFill>
                  <a:schemeClr val="tx1">
                    <a:lumMod val="85000"/>
                    <a:lumOff val="15000"/>
                  </a:schemeClr>
                </a:solidFill>
              </a:rPr>
              <a:t>Extended Instructional Time</a:t>
            </a:r>
          </a:p>
          <a:p>
            <a:pPr marL="285750" indent="-285750">
              <a:lnSpc>
                <a:spcPct val="100000"/>
              </a:lnSpc>
              <a:spcBef>
                <a:spcPts val="400"/>
              </a:spcBef>
              <a:spcAft>
                <a:spcPts val="400"/>
              </a:spcAft>
              <a:buFont typeface="Arial" pitchFamily="34" charset="0"/>
              <a:buChar char="•"/>
            </a:pPr>
            <a:r>
              <a:rPr lang="en-US" sz="1800" dirty="0" smtClean="0">
                <a:solidFill>
                  <a:schemeClr val="tx1">
                    <a:lumMod val="85000"/>
                    <a:lumOff val="15000"/>
                  </a:schemeClr>
                </a:solidFill>
              </a:rPr>
              <a:t>Common Planning Time</a:t>
            </a:r>
          </a:p>
          <a:p>
            <a:pPr marL="285750" indent="-285750">
              <a:lnSpc>
                <a:spcPct val="100000"/>
              </a:lnSpc>
              <a:spcBef>
                <a:spcPts val="400"/>
              </a:spcBef>
              <a:spcAft>
                <a:spcPts val="400"/>
              </a:spcAft>
              <a:buFont typeface="Arial" pitchFamily="34" charset="0"/>
              <a:buChar char="•"/>
            </a:pPr>
            <a:r>
              <a:rPr lang="en-US" sz="1800" dirty="0" smtClean="0">
                <a:solidFill>
                  <a:schemeClr val="tx1">
                    <a:lumMod val="85000"/>
                    <a:lumOff val="15000"/>
                  </a:schemeClr>
                </a:solidFill>
              </a:rPr>
              <a:t>Administration &amp; Parental Support</a:t>
            </a:r>
            <a:endParaRPr lang="en-US" sz="1800" dirty="0">
              <a:solidFill>
                <a:schemeClr val="tx1">
                  <a:lumMod val="85000"/>
                  <a:lumOff val="15000"/>
                </a:schemeClr>
              </a:solidFill>
            </a:endParaRPr>
          </a:p>
        </p:txBody>
      </p:sp>
      <p:sp>
        <p:nvSpPr>
          <p:cNvPr id="4" name="Subtitle 3"/>
          <p:cNvSpPr>
            <a:spLocks noGrp="1"/>
          </p:cNvSpPr>
          <p:nvPr>
            <p:ph type="subTitle" idx="10"/>
          </p:nvPr>
        </p:nvSpPr>
        <p:spPr>
          <a:xfrm>
            <a:off x="560440" y="1676400"/>
            <a:ext cx="5687960" cy="1600200"/>
          </a:xfrm>
        </p:spPr>
        <p:txBody>
          <a:bodyPr>
            <a:normAutofit/>
          </a:bodyPr>
          <a:lstStyle/>
          <a:p>
            <a:pPr>
              <a:lnSpc>
                <a:spcPts val="2700"/>
              </a:lnSpc>
            </a:pPr>
            <a:r>
              <a:rPr lang="en-US" sz="1800" b="0" dirty="0" smtClean="0">
                <a:solidFill>
                  <a:schemeClr val="tx1">
                    <a:lumMod val="85000"/>
                    <a:lumOff val="15000"/>
                  </a:schemeClr>
                </a:solidFill>
              </a:rPr>
              <a:t>Comprehensive approach based on eight components </a:t>
            </a:r>
            <a:r>
              <a:rPr lang="en-US" sz="1800" b="0" dirty="0">
                <a:solidFill>
                  <a:schemeClr val="tx1">
                    <a:lumMod val="85000"/>
                    <a:lumOff val="15000"/>
                  </a:schemeClr>
                </a:solidFill>
              </a:rPr>
              <a:t>designed to support students, teachers and administrators</a:t>
            </a:r>
            <a:r>
              <a:rPr lang="en-US" sz="1800" b="0" dirty="0" smtClean="0">
                <a:solidFill>
                  <a:schemeClr val="tx1">
                    <a:lumMod val="85000"/>
                    <a:lumOff val="15000"/>
                  </a:schemeClr>
                </a:solidFill>
              </a:rPr>
              <a:t> as they implement the Common Core State Standards.</a:t>
            </a:r>
            <a:endParaRPr lang="en-US" sz="1800" b="0" dirty="0">
              <a:solidFill>
                <a:schemeClr val="tx1">
                  <a:lumMod val="85000"/>
                  <a:lumOff val="15000"/>
                </a:schemeClr>
              </a:solidFill>
            </a:endParaRPr>
          </a:p>
        </p:txBody>
      </p:sp>
    </p:spTree>
    <p:extLst>
      <p:ext uri="{BB962C8B-B14F-4D97-AF65-F5344CB8AC3E}">
        <p14:creationId xmlns:p14="http://schemas.microsoft.com/office/powerpoint/2010/main" val="264352148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4724400"/>
            <a:ext cx="4572000" cy="2133600"/>
          </a:xfrm>
          <a:prstGeom prst="rect">
            <a:avLst/>
          </a:prstGeom>
          <a:gradFill>
            <a:gsLst>
              <a:gs pos="0">
                <a:schemeClr val="tx1">
                  <a:alpha val="0"/>
                </a:schemeClr>
              </a:gs>
              <a:gs pos="88000">
                <a:schemeClr val="tx1">
                  <a:alpha val="48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Title 4"/>
          <p:cNvSpPr txBox="1">
            <a:spLocks/>
          </p:cNvSpPr>
          <p:nvPr/>
        </p:nvSpPr>
        <p:spPr>
          <a:xfrm>
            <a:off x="152400" y="5053013"/>
            <a:ext cx="4648200" cy="1119187"/>
          </a:xfrm>
          <a:prstGeom prst="rect">
            <a:avLst/>
          </a:prstGeom>
          <a:ln>
            <a:noFill/>
          </a:ln>
        </p:spPr>
        <p:txBody>
          <a:bodyPr vert="horz" lIns="91440" tIns="45720" rIns="91440" bIns="45720" rtlCol="0" anchor="ctr">
            <a:noAutofit/>
          </a:bodyPr>
          <a:lstStyle>
            <a:lvl1pPr algn="l" defTabSz="914400" rtl="0" eaLnBrk="1" latinLnBrk="0" hangingPunct="1">
              <a:spcBef>
                <a:spcPct val="0"/>
              </a:spcBef>
              <a:buNone/>
              <a:defRPr sz="3600" b="0" kern="1200">
                <a:solidFill>
                  <a:schemeClr val="bg1"/>
                </a:solidFill>
                <a:latin typeface="+mj-lt"/>
                <a:ea typeface="+mj-ea"/>
                <a:cs typeface="+mj-cs"/>
              </a:defRPr>
            </a:lvl1pPr>
          </a:lstStyle>
          <a:p>
            <a:r>
              <a:rPr lang="en-US" sz="4000" b="1" dirty="0" smtClean="0">
                <a:ln w="12700">
                  <a:noFill/>
                  <a:prstDash val="solid"/>
                </a:ln>
                <a:solidFill>
                  <a:prstClr val="white"/>
                </a:solidFill>
                <a:effectLst>
                  <a:outerShdw blurRad="50800" dist="38100" dir="2700000" algn="tl" rotWithShape="0">
                    <a:prstClr val="black">
                      <a:alpha val="40000"/>
                    </a:prstClr>
                  </a:outerShdw>
                </a:effectLst>
                <a:latin typeface="Myriad Pro" pitchFamily="34" charset="0"/>
              </a:rPr>
              <a:t>Student Success</a:t>
            </a:r>
            <a:endParaRPr lang="en-US" sz="4000" b="1" dirty="0">
              <a:ln w="12700">
                <a:noFill/>
                <a:prstDash val="solid"/>
              </a:ln>
              <a:solidFill>
                <a:prstClr val="white"/>
              </a:solidFill>
              <a:effectLst>
                <a:outerShdw blurRad="50800" dist="38100" dir="2700000" algn="tl" rotWithShape="0">
                  <a:prstClr val="black">
                    <a:alpha val="40000"/>
                  </a:prstClr>
                </a:outerShdw>
              </a:effectLst>
              <a:latin typeface="Myriad Pro" pitchFamily="34" charset="0"/>
            </a:endParaRPr>
          </a:p>
        </p:txBody>
      </p:sp>
    </p:spTree>
    <p:extLst>
      <p:ext uri="{BB962C8B-B14F-4D97-AF65-F5344CB8AC3E}">
        <p14:creationId xmlns:p14="http://schemas.microsoft.com/office/powerpoint/2010/main" val="184106383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1066800"/>
            <a:ext cx="8143041" cy="914400"/>
          </a:xfrm>
        </p:spPr>
        <p:txBody>
          <a:bodyPr>
            <a:normAutofit/>
          </a:bodyPr>
          <a:lstStyle/>
          <a:p>
            <a:r>
              <a:rPr lang="en-US" sz="2800" b="1" dirty="0" smtClean="0">
                <a:solidFill>
                  <a:srgbClr val="BF0000"/>
                </a:solidFill>
              </a:rPr>
              <a:t>Technology to MOTIVATE students</a:t>
            </a:r>
            <a:endParaRPr lang="en-US" sz="2800" b="1" dirty="0">
              <a:solidFill>
                <a:srgbClr val="BF0000"/>
              </a:solidFill>
            </a:endParaRPr>
          </a:p>
        </p:txBody>
      </p:sp>
      <p:sp>
        <p:nvSpPr>
          <p:cNvPr id="3" name="Content Placeholder 2"/>
          <p:cNvSpPr>
            <a:spLocks noGrp="1"/>
          </p:cNvSpPr>
          <p:nvPr>
            <p:ph idx="1"/>
          </p:nvPr>
        </p:nvSpPr>
        <p:spPr>
          <a:xfrm>
            <a:off x="457200" y="2057400"/>
            <a:ext cx="5562601" cy="4191000"/>
          </a:xfrm>
        </p:spPr>
        <p:txBody>
          <a:bodyPr>
            <a:normAutofit/>
          </a:bodyPr>
          <a:lstStyle/>
          <a:p>
            <a:pPr>
              <a:lnSpc>
                <a:spcPct val="100000"/>
              </a:lnSpc>
              <a:spcBef>
                <a:spcPts val="1200"/>
              </a:spcBef>
              <a:spcAft>
                <a:spcPts val="1200"/>
              </a:spcAft>
            </a:pPr>
            <a:r>
              <a:rPr lang="en-US" sz="1800" dirty="0" smtClean="0">
                <a:solidFill>
                  <a:schemeClr val="tx1">
                    <a:lumMod val="85000"/>
                    <a:lumOff val="15000"/>
                  </a:schemeClr>
                </a:solidFill>
              </a:rPr>
              <a:t>Used daily to enhance instruction, assess understanding and provide immediate feedback</a:t>
            </a:r>
          </a:p>
          <a:p>
            <a:pPr>
              <a:lnSpc>
                <a:spcPct val="100000"/>
              </a:lnSpc>
              <a:spcBef>
                <a:spcPts val="1200"/>
              </a:spcBef>
              <a:spcAft>
                <a:spcPts val="1200"/>
              </a:spcAft>
            </a:pPr>
            <a:r>
              <a:rPr lang="en-US" sz="1800" dirty="0" smtClean="0">
                <a:solidFill>
                  <a:schemeClr val="tx1">
                    <a:lumMod val="85000"/>
                    <a:lumOff val="15000"/>
                  </a:schemeClr>
                </a:solidFill>
              </a:rPr>
              <a:t>Enables </a:t>
            </a:r>
            <a:r>
              <a:rPr lang="en-US" sz="1800" dirty="0">
                <a:solidFill>
                  <a:schemeClr val="tx1">
                    <a:lumMod val="85000"/>
                    <a:lumOff val="15000"/>
                  </a:schemeClr>
                </a:solidFill>
              </a:rPr>
              <a:t>students to </a:t>
            </a:r>
            <a:r>
              <a:rPr lang="en-US" sz="1800" dirty="0" smtClean="0">
                <a:solidFill>
                  <a:schemeClr val="tx1">
                    <a:lumMod val="85000"/>
                    <a:lumOff val="15000"/>
                  </a:schemeClr>
                </a:solidFill>
              </a:rPr>
              <a:t>visualize relationships</a:t>
            </a:r>
            <a:r>
              <a:rPr lang="en-US" sz="1800" dirty="0">
                <a:solidFill>
                  <a:schemeClr val="tx1">
                    <a:lumMod val="85000"/>
                    <a:lumOff val="15000"/>
                  </a:schemeClr>
                </a:solidFill>
              </a:rPr>
              <a:t>, model with mathematics, recognize patterns, and make sense of problems</a:t>
            </a:r>
          </a:p>
          <a:p>
            <a:pPr>
              <a:lnSpc>
                <a:spcPct val="100000"/>
              </a:lnSpc>
              <a:spcBef>
                <a:spcPts val="1200"/>
              </a:spcBef>
              <a:spcAft>
                <a:spcPts val="1200"/>
              </a:spcAft>
            </a:pPr>
            <a:r>
              <a:rPr lang="en-US" sz="1800" dirty="0" smtClean="0">
                <a:solidFill>
                  <a:schemeClr val="tx1">
                    <a:lumMod val="85000"/>
                    <a:lumOff val="15000"/>
                  </a:schemeClr>
                </a:solidFill>
              </a:rPr>
              <a:t>Addresses a variety of teaching and learning styles</a:t>
            </a:r>
          </a:p>
          <a:p>
            <a:pPr>
              <a:lnSpc>
                <a:spcPct val="100000"/>
              </a:lnSpc>
              <a:spcBef>
                <a:spcPts val="1200"/>
              </a:spcBef>
              <a:spcAft>
                <a:spcPts val="1200"/>
              </a:spcAft>
            </a:pPr>
            <a:r>
              <a:rPr lang="en-US" sz="1800" dirty="0" smtClean="0">
                <a:solidFill>
                  <a:schemeClr val="tx1">
                    <a:lumMod val="85000"/>
                    <a:lumOff val="15000"/>
                  </a:schemeClr>
                </a:solidFill>
              </a:rPr>
              <a:t>Fosters a collaborative learning environment with emphasis on conceptual understanding</a:t>
            </a:r>
          </a:p>
        </p:txBody>
      </p:sp>
    </p:spTree>
    <p:extLst>
      <p:ext uri="{BB962C8B-B14F-4D97-AF65-F5344CB8AC3E}">
        <p14:creationId xmlns:p14="http://schemas.microsoft.com/office/powerpoint/2010/main" val="1422323032"/>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1359" y="1066800"/>
            <a:ext cx="8143041" cy="914400"/>
          </a:xfrm>
        </p:spPr>
        <p:txBody>
          <a:bodyPr>
            <a:normAutofit/>
          </a:bodyPr>
          <a:lstStyle/>
          <a:p>
            <a:r>
              <a:rPr lang="en-US" sz="2600" b="1" dirty="0" smtClean="0">
                <a:solidFill>
                  <a:srgbClr val="BF0000"/>
                </a:solidFill>
              </a:rPr>
              <a:t>Technology to EMPOWER students</a:t>
            </a:r>
            <a:endParaRPr lang="en-US" sz="2600" b="1" dirty="0">
              <a:solidFill>
                <a:srgbClr val="BF0000"/>
              </a:solidFill>
            </a:endParaRPr>
          </a:p>
        </p:txBody>
      </p:sp>
      <p:sp>
        <p:nvSpPr>
          <p:cNvPr id="3" name="Content Placeholder 2"/>
          <p:cNvSpPr>
            <a:spLocks noGrp="1"/>
          </p:cNvSpPr>
          <p:nvPr>
            <p:ph idx="1"/>
          </p:nvPr>
        </p:nvSpPr>
        <p:spPr>
          <a:xfrm>
            <a:off x="457200" y="1981200"/>
            <a:ext cx="5562601" cy="4191000"/>
          </a:xfrm>
        </p:spPr>
        <p:txBody>
          <a:bodyPr>
            <a:normAutofit lnSpcReduction="10000"/>
          </a:bodyPr>
          <a:lstStyle/>
          <a:p>
            <a:pPr>
              <a:lnSpc>
                <a:spcPct val="120000"/>
              </a:lnSpc>
              <a:spcBef>
                <a:spcPts val="0"/>
              </a:spcBef>
              <a:spcAft>
                <a:spcPts val="0"/>
              </a:spcAft>
            </a:pPr>
            <a:r>
              <a:rPr lang="en-US" sz="1800" dirty="0" smtClean="0">
                <a:solidFill>
                  <a:schemeClr val="tx1">
                    <a:lumMod val="85000"/>
                    <a:lumOff val="15000"/>
                  </a:schemeClr>
                </a:solidFill>
              </a:rPr>
              <a:t>TI-Nspire™ </a:t>
            </a:r>
            <a:r>
              <a:rPr lang="en-US" sz="1800" dirty="0">
                <a:solidFill>
                  <a:schemeClr val="tx1">
                    <a:lumMod val="85000"/>
                    <a:lumOff val="15000"/>
                  </a:schemeClr>
                </a:solidFill>
              </a:rPr>
              <a:t>technology </a:t>
            </a:r>
            <a:r>
              <a:rPr lang="en-US" sz="1800" dirty="0" smtClean="0">
                <a:solidFill>
                  <a:schemeClr val="tx1">
                    <a:lumMod val="85000"/>
                    <a:lumOff val="15000"/>
                  </a:schemeClr>
                </a:solidFill>
              </a:rPr>
              <a:t>empowers students to achieve the </a:t>
            </a:r>
            <a:r>
              <a:rPr lang="en-US" sz="1800" b="1" dirty="0" smtClean="0">
                <a:solidFill>
                  <a:schemeClr val="tx1">
                    <a:lumMod val="85000"/>
                    <a:lumOff val="15000"/>
                  </a:schemeClr>
                </a:solidFill>
              </a:rPr>
              <a:t>rigor</a:t>
            </a:r>
            <a:r>
              <a:rPr lang="en-US" sz="1800" dirty="0" smtClean="0">
                <a:solidFill>
                  <a:schemeClr val="tx1">
                    <a:lumMod val="85000"/>
                    <a:lumOff val="15000"/>
                  </a:schemeClr>
                </a:solidFill>
              </a:rPr>
              <a:t>, </a:t>
            </a:r>
            <a:r>
              <a:rPr lang="en-US" sz="1800" b="1" dirty="0" smtClean="0">
                <a:solidFill>
                  <a:schemeClr val="tx1">
                    <a:lumMod val="85000"/>
                    <a:lumOff val="15000"/>
                  </a:schemeClr>
                </a:solidFill>
              </a:rPr>
              <a:t>focus</a:t>
            </a:r>
            <a:r>
              <a:rPr lang="en-US" sz="1800" dirty="0" smtClean="0">
                <a:solidFill>
                  <a:schemeClr val="tx1">
                    <a:lumMod val="85000"/>
                    <a:lumOff val="15000"/>
                  </a:schemeClr>
                </a:solidFill>
              </a:rPr>
              <a:t> and </a:t>
            </a:r>
            <a:r>
              <a:rPr lang="en-US" sz="1800" b="1" dirty="0" smtClean="0">
                <a:solidFill>
                  <a:schemeClr val="tx1">
                    <a:lumMod val="85000"/>
                    <a:lumOff val="15000"/>
                  </a:schemeClr>
                </a:solidFill>
              </a:rPr>
              <a:t>coherence</a:t>
            </a:r>
            <a:r>
              <a:rPr lang="en-US" sz="1800" dirty="0" smtClean="0">
                <a:solidFill>
                  <a:schemeClr val="tx1">
                    <a:lumMod val="85000"/>
                    <a:lumOff val="15000"/>
                  </a:schemeClr>
                </a:solidFill>
              </a:rPr>
              <a:t> required </a:t>
            </a:r>
            <a:r>
              <a:rPr lang="en-US" sz="1800" dirty="0">
                <a:solidFill>
                  <a:schemeClr val="tx1">
                    <a:lumMod val="85000"/>
                    <a:lumOff val="15000"/>
                  </a:schemeClr>
                </a:solidFill>
              </a:rPr>
              <a:t>in </a:t>
            </a:r>
            <a:r>
              <a:rPr lang="en-US" sz="1800" dirty="0" smtClean="0">
                <a:solidFill>
                  <a:schemeClr val="tx1">
                    <a:lumMod val="85000"/>
                    <a:lumOff val="15000"/>
                  </a:schemeClr>
                </a:solidFill>
              </a:rPr>
              <a:t>today’s mathematics standards.</a:t>
            </a:r>
          </a:p>
          <a:p>
            <a:pPr>
              <a:lnSpc>
                <a:spcPct val="120000"/>
              </a:lnSpc>
              <a:spcBef>
                <a:spcPts val="0"/>
              </a:spcBef>
              <a:spcAft>
                <a:spcPts val="0"/>
              </a:spcAft>
            </a:pPr>
            <a:endParaRPr lang="en-US" sz="1800" dirty="0">
              <a:solidFill>
                <a:schemeClr val="tx1">
                  <a:lumMod val="85000"/>
                  <a:lumOff val="15000"/>
                </a:schemeClr>
              </a:solidFill>
            </a:endParaRPr>
          </a:p>
          <a:p>
            <a:pPr>
              <a:lnSpc>
                <a:spcPct val="120000"/>
              </a:lnSpc>
              <a:spcBef>
                <a:spcPts val="0"/>
              </a:spcBef>
              <a:spcAft>
                <a:spcPts val="0"/>
              </a:spcAft>
            </a:pPr>
            <a:r>
              <a:rPr lang="en-US" sz="1800" dirty="0" smtClean="0">
                <a:solidFill>
                  <a:schemeClr val="tx1">
                    <a:lumMod val="85000"/>
                    <a:lumOff val="15000"/>
                  </a:schemeClr>
                </a:solidFill>
              </a:rPr>
              <a:t>Powerful</a:t>
            </a:r>
            <a:r>
              <a:rPr lang="en-US" sz="1800" dirty="0">
                <a:solidFill>
                  <a:schemeClr val="tx1">
                    <a:lumMod val="85000"/>
                    <a:lumOff val="15000"/>
                  </a:schemeClr>
                </a:solidFill>
              </a:rPr>
              <a:t>, built-in capabilities </a:t>
            </a:r>
            <a:r>
              <a:rPr lang="en-US" sz="1800" dirty="0" smtClean="0">
                <a:solidFill>
                  <a:schemeClr val="tx1">
                    <a:lumMod val="85000"/>
                    <a:lumOff val="15000"/>
                  </a:schemeClr>
                </a:solidFill>
              </a:rPr>
              <a:t>take </a:t>
            </a:r>
            <a:r>
              <a:rPr lang="en-US" sz="1800" dirty="0">
                <a:solidFill>
                  <a:schemeClr val="tx1">
                    <a:lumMod val="85000"/>
                    <a:lumOff val="15000"/>
                  </a:schemeClr>
                </a:solidFill>
              </a:rPr>
              <a:t>math technology beyond traditional </a:t>
            </a:r>
            <a:r>
              <a:rPr lang="en-US" sz="1800" dirty="0" smtClean="0">
                <a:solidFill>
                  <a:schemeClr val="tx1">
                    <a:lumMod val="85000"/>
                    <a:lumOff val="15000"/>
                  </a:schemeClr>
                </a:solidFill>
              </a:rPr>
              <a:t>solutions.</a:t>
            </a:r>
          </a:p>
          <a:p>
            <a:pPr>
              <a:lnSpc>
                <a:spcPct val="120000"/>
              </a:lnSpc>
              <a:spcBef>
                <a:spcPts val="0"/>
              </a:spcBef>
              <a:spcAft>
                <a:spcPts val="0"/>
              </a:spcAft>
            </a:pPr>
            <a:r>
              <a:rPr lang="en-US" sz="1800" dirty="0" smtClean="0">
                <a:solidFill>
                  <a:schemeClr val="tx1">
                    <a:lumMod val="85000"/>
                    <a:lumOff val="15000"/>
                  </a:schemeClr>
                </a:solidFill>
              </a:rPr>
              <a:t> </a:t>
            </a:r>
          </a:p>
          <a:p>
            <a:pPr>
              <a:lnSpc>
                <a:spcPct val="120000"/>
              </a:lnSpc>
              <a:spcBef>
                <a:spcPts val="0"/>
              </a:spcBef>
              <a:spcAft>
                <a:spcPts val="0"/>
              </a:spcAft>
            </a:pPr>
            <a:r>
              <a:rPr lang="en-US" sz="1800" dirty="0" smtClean="0">
                <a:solidFill>
                  <a:schemeClr val="tx1">
                    <a:lumMod val="85000"/>
                    <a:lumOff val="15000"/>
                  </a:schemeClr>
                </a:solidFill>
              </a:rPr>
              <a:t>Students can build models, </a:t>
            </a:r>
            <a:r>
              <a:rPr lang="en-US" sz="1800" dirty="0">
                <a:solidFill>
                  <a:schemeClr val="tx1">
                    <a:lumMod val="85000"/>
                    <a:lumOff val="15000"/>
                  </a:schemeClr>
                </a:solidFill>
              </a:rPr>
              <a:t>explore </a:t>
            </a:r>
            <a:r>
              <a:rPr lang="en-US" sz="1800" dirty="0" smtClean="0">
                <a:solidFill>
                  <a:schemeClr val="tx1">
                    <a:lumMod val="85000"/>
                    <a:lumOff val="15000"/>
                  </a:schemeClr>
                </a:solidFill>
              </a:rPr>
              <a:t>data and </a:t>
            </a:r>
            <a:r>
              <a:rPr lang="en-US" sz="1800" dirty="0">
                <a:solidFill>
                  <a:schemeClr val="tx1">
                    <a:lumMod val="85000"/>
                    <a:lumOff val="15000"/>
                  </a:schemeClr>
                </a:solidFill>
              </a:rPr>
              <a:t>interact with graphs, geometry, </a:t>
            </a:r>
            <a:r>
              <a:rPr lang="en-US" sz="1800" dirty="0" smtClean="0">
                <a:solidFill>
                  <a:schemeClr val="tx1">
                    <a:lumMod val="85000"/>
                    <a:lumOff val="15000"/>
                  </a:schemeClr>
                </a:solidFill>
              </a:rPr>
              <a:t>and statistics.</a:t>
            </a:r>
          </a:p>
          <a:p>
            <a:pPr>
              <a:lnSpc>
                <a:spcPct val="120000"/>
              </a:lnSpc>
              <a:spcBef>
                <a:spcPts val="0"/>
              </a:spcBef>
              <a:spcAft>
                <a:spcPts val="0"/>
              </a:spcAft>
            </a:pPr>
            <a:endParaRPr lang="en-US" sz="1800" dirty="0">
              <a:solidFill>
                <a:schemeClr val="tx1">
                  <a:lumMod val="85000"/>
                  <a:lumOff val="15000"/>
                </a:schemeClr>
              </a:solidFill>
            </a:endParaRPr>
          </a:p>
          <a:p>
            <a:pPr>
              <a:lnSpc>
                <a:spcPct val="120000"/>
              </a:lnSpc>
              <a:spcBef>
                <a:spcPts val="0"/>
              </a:spcBef>
              <a:spcAft>
                <a:spcPts val="0"/>
              </a:spcAft>
            </a:pPr>
            <a:r>
              <a:rPr lang="en-US" sz="1800" dirty="0" smtClean="0">
                <a:solidFill>
                  <a:schemeClr val="tx1">
                    <a:lumMod val="85000"/>
                    <a:lumOff val="15000"/>
                  </a:schemeClr>
                </a:solidFill>
              </a:rPr>
              <a:t>The </a:t>
            </a:r>
            <a:r>
              <a:rPr lang="en-US" sz="1800" dirty="0">
                <a:solidFill>
                  <a:schemeClr val="tx1">
                    <a:lumMod val="85000"/>
                    <a:lumOff val="15000"/>
                  </a:schemeClr>
                </a:solidFill>
              </a:rPr>
              <a:t>ability to explore and discover mathematics is put into each student’s hands, encouraging them to develop a deeper understanding of mathematics</a:t>
            </a:r>
            <a:r>
              <a:rPr lang="en-US" sz="1800" dirty="0" smtClean="0">
                <a:solidFill>
                  <a:schemeClr val="tx1">
                    <a:lumMod val="85000"/>
                    <a:lumOff val="15000"/>
                  </a:schemeClr>
                </a:solidFill>
              </a:rPr>
              <a:t>. </a:t>
            </a:r>
            <a:endParaRPr lang="en-US" sz="1800" dirty="0">
              <a:solidFill>
                <a:schemeClr val="tx1">
                  <a:lumMod val="85000"/>
                  <a:lumOff val="15000"/>
                </a:schemeClr>
              </a:solidFill>
            </a:endParaRPr>
          </a:p>
        </p:txBody>
      </p:sp>
    </p:spTree>
    <p:extLst>
      <p:ext uri="{BB962C8B-B14F-4D97-AF65-F5344CB8AC3E}">
        <p14:creationId xmlns:p14="http://schemas.microsoft.com/office/powerpoint/2010/main" val="220974372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FF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2215</TotalTime>
  <Words>4040</Words>
  <Application>Microsoft Office PowerPoint</Application>
  <PresentationFormat>On-screen Show (4:3)</PresentationFormat>
  <Paragraphs>402</Paragraphs>
  <Slides>37</Slides>
  <Notes>37</Notes>
  <HiddenSlides>2</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1_Office Theme</vt:lpstr>
      <vt:lpstr>PowerPoint Presentation</vt:lpstr>
      <vt:lpstr>PowerPoint Presentation</vt:lpstr>
      <vt:lpstr>PowerPoint Presentation</vt:lpstr>
      <vt:lpstr>PowerPoint Presentation</vt:lpstr>
      <vt:lpstr>MathForward</vt:lpstr>
      <vt:lpstr>MathForward</vt:lpstr>
      <vt:lpstr>PowerPoint Presentation</vt:lpstr>
      <vt:lpstr>Technology to MOTIVATE students</vt:lpstr>
      <vt:lpstr>Technology to EMPOWER students</vt:lpstr>
      <vt:lpstr>Technology to ENGAGE students</vt:lpstr>
      <vt:lpstr>PowerPoint Presentation</vt:lpstr>
      <vt:lpstr>Coaching</vt:lpstr>
      <vt:lpstr>Implementation Specialist Responsibilities</vt:lpstr>
      <vt:lpstr>Professional Development</vt:lpstr>
      <vt:lpstr>Enhanced Teacher Content Knowledge</vt:lpstr>
      <vt:lpstr>Curriculum Integration</vt:lpstr>
      <vt:lpstr>Formative Assessment</vt:lpstr>
      <vt:lpstr>PowerPoint Presentation</vt:lpstr>
      <vt:lpstr>Extended Instructional Time</vt:lpstr>
      <vt:lpstr>Common Planning Time</vt:lpstr>
      <vt:lpstr>Administration &amp; Parental Support</vt:lpstr>
      <vt:lpstr>Administration Responsibilities </vt:lpstr>
      <vt:lpstr>Sample Coaching Report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Implementation Models</vt:lpstr>
      <vt:lpstr>Program Cost Includes:</vt:lpstr>
      <vt:lpstr>Potential Additional Investments</vt:lpstr>
      <vt:lpstr>For More Information</vt:lpstr>
      <vt:lpstr>For More Information</vt:lpstr>
      <vt:lpstr>Appendix: CCSS Math Practices and TI-Nspire</vt:lpstr>
      <vt:lpstr>PowerPoint Presentation</vt:lpstr>
    </vt:vector>
  </TitlesOfParts>
  <Company>Texas Instruments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Marco A. Gonzalez;Hudson, Valerie</dc:creator>
  <cp:lastModifiedBy>Gonzalez, Marco</cp:lastModifiedBy>
  <cp:revision>138</cp:revision>
  <cp:lastPrinted>2013-10-07T16:23:08Z</cp:lastPrinted>
  <dcterms:created xsi:type="dcterms:W3CDTF">2013-07-15T16:26:21Z</dcterms:created>
  <dcterms:modified xsi:type="dcterms:W3CDTF">2013-10-11T17:48:20Z</dcterms:modified>
</cp:coreProperties>
</file>