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y="5143500" cx="9144000"/>
  <p:notesSz cx="6858000" cy="9144000"/>
  <p:embeddedFontLst>
    <p:embeddedFont>
      <p:font typeface="Roboto"/>
      <p:regular r:id="rId18"/>
      <p:bold r:id="rId19"/>
      <p:italic r:id="rId20"/>
      <p:boldItalic r:id="rId21"/>
    </p:embeddedFont>
    <p:embeddedFont>
      <p:font typeface="Roboto Medium"/>
      <p:regular r:id="rId22"/>
      <p:bold r:id="rId23"/>
      <p:italic r:id="rId24"/>
      <p:boldItalic r:id="rId25"/>
    </p:embeddedFont>
    <p:embeddedFont>
      <p:font typeface="Lato"/>
      <p:regular r:id="rId26"/>
      <p:bold r:id="rId27"/>
      <p:italic r:id="rId28"/>
      <p:boldItalic r:id="rId2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Roboto-italic.fntdata"/><Relationship Id="rId22" Type="http://schemas.openxmlformats.org/officeDocument/2006/relationships/font" Target="fonts/RobotoMedium-regular.fntdata"/><Relationship Id="rId21" Type="http://schemas.openxmlformats.org/officeDocument/2006/relationships/font" Target="fonts/Roboto-boldItalic.fntdata"/><Relationship Id="rId24" Type="http://schemas.openxmlformats.org/officeDocument/2006/relationships/font" Target="fonts/RobotoMedium-italic.fntdata"/><Relationship Id="rId23" Type="http://schemas.openxmlformats.org/officeDocument/2006/relationships/font" Target="fonts/RobotoMedium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Lato-regular.fntdata"/><Relationship Id="rId25" Type="http://schemas.openxmlformats.org/officeDocument/2006/relationships/font" Target="fonts/RobotoMedium-boldItalic.fntdata"/><Relationship Id="rId28" Type="http://schemas.openxmlformats.org/officeDocument/2006/relationships/font" Target="fonts/Lato-italic.fntdata"/><Relationship Id="rId27" Type="http://schemas.openxmlformats.org/officeDocument/2006/relationships/font" Target="fonts/Lato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Lato-bold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font" Target="fonts/Roboto-bold.fntdata"/><Relationship Id="rId18" Type="http://schemas.openxmlformats.org/officeDocument/2006/relationships/font" Target="fonts/Roboto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" name="Google Shape;14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2cc334d7f36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2cc334d7f36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2cc334d7f36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2cc334d7f36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26e7577c963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26e7577c963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g2cc23093e06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" name="Google Shape;19;g2cc23093e06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g26e7577c963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" name="Google Shape;25;g26e7577c96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g26e7577c963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" name="Google Shape;34;g26e7577c963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g26e7577c963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" name="Google Shape;40;g26e7577c963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g26e7577c963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" name="Google Shape;46;g26e7577c963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6e7577c963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26e7577c963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26e7577c963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26e7577c963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2cc23093e06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2cc23093e06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rgbClr val="CCCCCC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228600" y="226350"/>
            <a:ext cx="8686800" cy="4690800"/>
          </a:xfrm>
          <a:prstGeom prst="rect">
            <a:avLst/>
          </a:prstGeom>
          <a:solidFill>
            <a:schemeClr val="lt1"/>
          </a:solidFill>
          <a:ln cap="flat" cmpd="sng" w="28575">
            <a:solidFill>
              <a:srgbClr val="ED1B2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6.png"/><Relationship Id="rId4" Type="http://schemas.openxmlformats.org/officeDocument/2006/relationships/image" Target="../media/image13.png"/><Relationship Id="rId5" Type="http://schemas.openxmlformats.org/officeDocument/2006/relationships/image" Target="../media/image1.png"/><Relationship Id="rId6" Type="http://schemas.openxmlformats.org/officeDocument/2006/relationships/image" Target="../media/image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hyperlink" Target="https://education.ti.com/en/resources/ap-calculus" TargetMode="External"/><Relationship Id="rId4" Type="http://schemas.openxmlformats.org/officeDocument/2006/relationships/image" Target="../media/image18.png"/><Relationship Id="rId5" Type="http://schemas.openxmlformats.org/officeDocument/2006/relationships/image" Target="../media/image11.png"/><Relationship Id="rId6" Type="http://schemas.openxmlformats.org/officeDocument/2006/relationships/image" Target="../media/image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9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/>
        </p:nvSpPr>
        <p:spPr>
          <a:xfrm>
            <a:off x="233100" y="248625"/>
            <a:ext cx="8678700" cy="46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rgbClr val="ED1B24"/>
                </a:solidFill>
                <a:latin typeface="Lato"/>
                <a:ea typeface="Lato"/>
                <a:cs typeface="Lato"/>
                <a:sym typeface="Lato"/>
              </a:rPr>
              <a:t>Calculator Quick Tips and Reminders</a:t>
            </a:r>
            <a:endParaRPr b="1" sz="2600">
              <a:solidFill>
                <a:srgbClr val="ED1B24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AutoNum type="arabicPeriod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Radian Mode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AutoNum type="arabicPeriod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Don’t round </a:t>
            </a: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intermediate</a:t>
            </a: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 steps (5 decimal places)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AutoNum type="alphaLcPeriod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Use the calculator to store/define values in an FRQ 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AutoNum type="alphaLcPeriod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D</a:t>
            </a: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eclare</a:t>
            </a: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 the values on your test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AutoNum type="arabicPeriod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MCQ ~ 3 mins per question - 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AutoNum type="alphaLcPeriod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Part of that time is to decide “Do I need a calculator for this?”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AutoNum type="alphaLcPeriod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Look at the answers! Do you need to complete ALL the calculations?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AutoNum type="arabicPeriod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FRQ ALWAYS STORE GIVEN FUNCTIONS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AutoNum type="alphaLcPeriod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On the TI - 84: Set aside y1-y3, for Q1, y4-y6 for Q2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AutoNum type="alphaLcPeriod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On the Nspire: Set up Problem 1 and Problem 2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AutoNum type="arabicPeriod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Look for what NEEDS a calculator on the FRQ, you will still be </a:t>
            </a: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able</a:t>
            </a: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 to access Q1/2 but without a calculator.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AutoNum type="arabicPeriod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Round/truncate your final answer to three decimal places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AutoNum type="alphaLcPeriod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Or just leave the five, readers stop reading after 3 decimal places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2"/>
          <p:cNvSpPr txBox="1"/>
          <p:nvPr/>
        </p:nvSpPr>
        <p:spPr>
          <a:xfrm>
            <a:off x="236675" y="245800"/>
            <a:ext cx="8652300" cy="58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1800"/>
              </a:spcBef>
              <a:spcAft>
                <a:spcPts val="400"/>
              </a:spcAft>
              <a:buNone/>
            </a:pPr>
            <a:r>
              <a:rPr b="1" lang="en" sz="1600">
                <a:solidFill>
                  <a:srgbClr val="5570A7"/>
                </a:solidFill>
                <a:latin typeface="Roboto"/>
                <a:ea typeface="Roboto"/>
                <a:cs typeface="Roboto"/>
                <a:sym typeface="Roboto"/>
              </a:rPr>
              <a:t>2022 AB 5</a:t>
            </a:r>
            <a:endParaRPr b="1" sz="1600">
              <a:solidFill>
                <a:srgbClr val="5570A7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72" name="Google Shape;72;p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31675" y="833200"/>
            <a:ext cx="6062289" cy="4052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Google Shape;77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86575" y="274425"/>
            <a:ext cx="3023575" cy="2275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44324" y="274425"/>
            <a:ext cx="3023575" cy="2275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344324" y="2589660"/>
            <a:ext cx="3023575" cy="2275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285028" y="2585313"/>
            <a:ext cx="3026663" cy="2283755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3"/>
          <p:cNvSpPr txBox="1"/>
          <p:nvPr/>
        </p:nvSpPr>
        <p:spPr>
          <a:xfrm>
            <a:off x="342425" y="3228438"/>
            <a:ext cx="1833000" cy="99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5570A7"/>
                </a:solidFill>
                <a:latin typeface="Roboto"/>
                <a:ea typeface="Roboto"/>
                <a:cs typeface="Roboto"/>
                <a:sym typeface="Roboto"/>
              </a:rPr>
              <a:t>w/larger plot step we can “see” Euler’s Method</a:t>
            </a:r>
            <a:endParaRPr sz="1600">
              <a:solidFill>
                <a:srgbClr val="5570A7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2" name="Google Shape;82;p13"/>
          <p:cNvSpPr txBox="1"/>
          <p:nvPr/>
        </p:nvSpPr>
        <p:spPr>
          <a:xfrm>
            <a:off x="342425" y="673213"/>
            <a:ext cx="1833000" cy="14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5570A7"/>
                </a:solidFill>
                <a:latin typeface="Roboto"/>
                <a:ea typeface="Roboto"/>
                <a:cs typeface="Roboto"/>
                <a:sym typeface="Roboto"/>
              </a:rPr>
              <a:t>Field of slopes is representing dy/dx. Path traced is the solution curve (area function).</a:t>
            </a:r>
            <a:endParaRPr sz="1500">
              <a:solidFill>
                <a:srgbClr val="5570A7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4"/>
          <p:cNvSpPr txBox="1"/>
          <p:nvPr/>
        </p:nvSpPr>
        <p:spPr>
          <a:xfrm>
            <a:off x="365175" y="341875"/>
            <a:ext cx="4057200" cy="145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rgbClr val="ED1B24"/>
                </a:solidFill>
                <a:latin typeface="Lato"/>
                <a:ea typeface="Lato"/>
                <a:cs typeface="Lato"/>
                <a:sym typeface="Lato"/>
              </a:rPr>
              <a:t>TI Resources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u="sng">
                <a:solidFill>
                  <a:schemeClr val="hlink"/>
                </a:solidFill>
                <a:hlinkClick r:id="rId3"/>
              </a:rPr>
              <a:t>https://education.ti.com/en/resources/ap-calculus</a:t>
            </a:r>
            <a:r>
              <a:rPr lang="en" sz="1800">
                <a:solidFill>
                  <a:schemeClr val="dk2"/>
                </a:solidFill>
              </a:rPr>
              <a:t> 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88" name="Google Shape;88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55215" y="341875"/>
            <a:ext cx="4377160" cy="2229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65175" y="1955000"/>
            <a:ext cx="4969501" cy="28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012550" y="2369750"/>
            <a:ext cx="3826651" cy="2399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oogle Shape;21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9600" y="253425"/>
            <a:ext cx="7909025" cy="2614974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22;p4"/>
          <p:cNvSpPr txBox="1"/>
          <p:nvPr/>
        </p:nvSpPr>
        <p:spPr>
          <a:xfrm>
            <a:off x="271925" y="2868400"/>
            <a:ext cx="8624400" cy="208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2500" lnSpcReduction="1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5570A7"/>
                </a:solidFill>
                <a:latin typeface="Roboto"/>
                <a:ea typeface="Roboto"/>
                <a:cs typeface="Roboto"/>
                <a:sym typeface="Roboto"/>
              </a:rPr>
              <a:t>Unit and Topic</a:t>
            </a:r>
            <a:endParaRPr b="1" sz="1800">
              <a:solidFill>
                <a:srgbClr val="5570A7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5570A7"/>
                </a:solidFill>
                <a:latin typeface="Roboto Medium"/>
                <a:ea typeface="Roboto Medium"/>
                <a:cs typeface="Roboto Medium"/>
                <a:sym typeface="Roboto Medium"/>
              </a:rPr>
              <a:t>Unit 6:</a:t>
            </a:r>
            <a:r>
              <a:rPr lang="en" sz="1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Integration and Accumulation of Change</a:t>
            </a:r>
            <a:endParaRPr sz="18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5570A7"/>
                </a:solidFill>
                <a:latin typeface="Roboto Medium"/>
                <a:ea typeface="Roboto Medium"/>
                <a:cs typeface="Roboto Medium"/>
                <a:sym typeface="Roboto Medium"/>
              </a:rPr>
              <a:t>Unit 8:</a:t>
            </a:r>
            <a:r>
              <a:rPr lang="en" sz="1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Applications of Integration</a:t>
            </a:r>
            <a:endParaRPr sz="18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5570A7"/>
                </a:solidFill>
                <a:latin typeface="Roboto"/>
                <a:ea typeface="Roboto"/>
                <a:cs typeface="Roboto"/>
                <a:sym typeface="Roboto"/>
              </a:rPr>
              <a:t>Skills</a:t>
            </a:r>
            <a:endParaRPr b="1" sz="18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rPr lang="en" sz="1800">
                <a:solidFill>
                  <a:srgbClr val="5570A7"/>
                </a:solidFill>
                <a:latin typeface="Roboto Medium"/>
                <a:ea typeface="Roboto Medium"/>
                <a:cs typeface="Roboto Medium"/>
                <a:sym typeface="Roboto Medium"/>
              </a:rPr>
              <a:t>1.D:</a:t>
            </a:r>
            <a:r>
              <a:rPr lang="en" sz="1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Identify an appropriate mathematical rule or procedure based on the relationship between concepts (e.g., rate of change and accumulation) or processes (e.g., differentiation and its inverse process, anti-differentiation) to solve problems.</a:t>
            </a:r>
            <a:endParaRPr sz="18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5570A7"/>
                </a:solidFill>
                <a:latin typeface="Roboto Medium"/>
                <a:ea typeface="Roboto Medium"/>
                <a:cs typeface="Roboto Medium"/>
                <a:sym typeface="Roboto Medium"/>
              </a:rPr>
              <a:t>1.E:</a:t>
            </a:r>
            <a:r>
              <a:rPr lang="en" sz="1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Apply appropriate mathematical rules or procedures, with and without technology.</a:t>
            </a:r>
            <a:endParaRPr sz="18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{&quot;backgroundColor&quot;:&quot;#CCCCCC&quot;,&quot;aid&quot;:null,&quot;font&quot;:{&quot;size&quot;:12,&quot;family&quot;:&quot;Arial&quot;,&quot;color&quot;:&quot;#000000&quot;},&quot;id&quot;:&quot;2&quot;,&quot;type&quot;:&quot;$$&quot;,&quot;code&quot;:&quot;$$\\int_{a}^{b}f\\left(x\\right)\\cdot dx=F\\left(b\\right)-F\\left(a\\right)$$&quot;,&quot;ts&quot;:1713134942141,&quot;cs&quot;:&quot;5Tveybyo0qkaOWxkrMydPg==&quot;,&quot;size&quot;:{&quot;width&quot;:219.16666666666666,&quot;height&quot;:46.666666666666664}}" id="27" name="Google Shape;27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02800" y="1063025"/>
            <a:ext cx="3538405" cy="7534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{&quot;id&quot;:&quot;2&quot;,&quot;code&quot;:&quot;$$F\\left(x\\right)=F\\left(a\\right)+\\int_{a}^{x}f\\left(x\\right)\\cdot dx$$&quot;,&quot;type&quot;:&quot;$$&quot;,&quot;font&quot;:{&quot;family&quot;:&quot;Arial&quot;,&quot;size&quot;:12,&quot;color&quot;:&quot;#000000&quot;},&quot;backgroundColor&quot;:&quot;#CCCCCC&quot;,&quot;aid&quot;:null,&quot;ts&quot;:1713134995186,&quot;cs&quot;:&quot;YZCwy/HqqLYVskL40Nc+nw==&quot;,&quot;size&quot;:{&quot;width&quot;:225,&quot;height&quot;:43.399999999999984}}" id="28" name="Google Shape;28;p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755705" y="2351866"/>
            <a:ext cx="3632583" cy="70068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{&quot;backgroundColor&quot;:&quot;#CCCCCC&quot;,&quot;font&quot;:{&quot;color&quot;:&quot;#000000&quot;,&quot;size&quot;:12,&quot;family&quot;:&quot;Arial&quot;},&quot;code&quot;:&quot;$$f^{\\prime}\\left(c\\right)=\\frac{f\\left(b\\right)-f\\left(a\\right)}{b-a}$$&quot;,&quot;type&quot;:&quot;$$&quot;,&quot;id&quot;:&quot;5&quot;,&quot;aid&quot;:null,&quot;ts&quot;:1713135597451,&quot;cs&quot;:&quot;EjmNZncPT5PD6sju8k66uQ==&quot;,&quot;size&quot;:{&quot;width&quot;:159.5,&quot;height&quot;:40.5}}" id="29" name="Google Shape;29;p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18000" y="3814335"/>
            <a:ext cx="2352861" cy="59741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{&quot;code&quot;:&quot;$$f\\left(c\\right)=\\frac{F\\left(b\\right)-F\\left(a\\right)}{b-a}=\\frac{\\int_{a}^{b}f\\left(x\\right)\\cdot dx}{b-a}$$&quot;,&quot;type&quot;:&quot;$$&quot;,&quot;font&quot;:{&quot;size&quot;:12,&quot;color&quot;:&quot;#000000&quot;,&quot;family&quot;:&quot;Arial&quot;},&quot;aid&quot;:null,&quot;id&quot;:&quot;5&quot;,&quot;backgroundColorModified&quot;:false,&quot;backgroundColor&quot;:&quot;#CCCCCC&quot;,&quot;ts&quot;:1713135765406,&quot;cs&quot;:&quot;LEGwTX5guBCuMbXSvZSPRw==&quot;,&quot;size&quot;:{&quot;width&quot;:286.75,&quot;height&quot;:47.5}}" id="30" name="Google Shape;30;p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182790" y="3762706"/>
            <a:ext cx="4229987" cy="700675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Google Shape;31;p5"/>
          <p:cNvSpPr txBox="1"/>
          <p:nvPr/>
        </p:nvSpPr>
        <p:spPr>
          <a:xfrm>
            <a:off x="441875" y="362225"/>
            <a:ext cx="6940200" cy="7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rgbClr val="ED1B24"/>
                </a:solidFill>
                <a:latin typeface="Lato"/>
                <a:ea typeface="Lato"/>
                <a:cs typeface="Lato"/>
                <a:sym typeface="Lato"/>
              </a:rPr>
              <a:t>Fundamental Theorem of Calculus</a:t>
            </a:r>
            <a:endParaRPr b="1" sz="2600">
              <a:solidFill>
                <a:srgbClr val="ED1B24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6"/>
          <p:cNvSpPr txBox="1"/>
          <p:nvPr/>
        </p:nvSpPr>
        <p:spPr>
          <a:xfrm>
            <a:off x="236675" y="245800"/>
            <a:ext cx="8652300" cy="58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1800"/>
              </a:spcBef>
              <a:spcAft>
                <a:spcPts val="400"/>
              </a:spcAft>
              <a:buNone/>
            </a:pPr>
            <a:r>
              <a:rPr b="1" lang="en" sz="1600">
                <a:solidFill>
                  <a:srgbClr val="5570A7"/>
                </a:solidFill>
                <a:latin typeface="Roboto"/>
                <a:ea typeface="Roboto"/>
                <a:cs typeface="Roboto"/>
                <a:sym typeface="Roboto"/>
              </a:rPr>
              <a:t>DERIVATIVE OF A FUNCTION DEFINED AS A INTEGRAL</a:t>
            </a:r>
            <a:endParaRPr b="1" sz="1600">
              <a:solidFill>
                <a:srgbClr val="5570A7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37" name="Google Shape;37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40513" y="739925"/>
            <a:ext cx="7062975" cy="4063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7"/>
          <p:cNvSpPr txBox="1"/>
          <p:nvPr/>
        </p:nvSpPr>
        <p:spPr>
          <a:xfrm>
            <a:off x="245850" y="245800"/>
            <a:ext cx="8652300" cy="58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1800"/>
              </a:spcBef>
              <a:spcAft>
                <a:spcPts val="400"/>
              </a:spcAft>
              <a:buNone/>
            </a:pPr>
            <a:r>
              <a:rPr b="1" lang="en" sz="1600">
                <a:solidFill>
                  <a:srgbClr val="5570A7"/>
                </a:solidFill>
                <a:latin typeface="Roboto"/>
                <a:ea typeface="Roboto"/>
                <a:cs typeface="Roboto"/>
                <a:sym typeface="Roboto"/>
              </a:rPr>
              <a:t>Total amount of water pumped from a lake</a:t>
            </a:r>
            <a:endParaRPr b="1" sz="1600">
              <a:solidFill>
                <a:srgbClr val="5570A7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43" name="Google Shape;43;p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26500" y="833200"/>
            <a:ext cx="7291011" cy="4077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8"/>
          <p:cNvSpPr txBox="1"/>
          <p:nvPr/>
        </p:nvSpPr>
        <p:spPr>
          <a:xfrm>
            <a:off x="236675" y="245800"/>
            <a:ext cx="8652300" cy="58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1800"/>
              </a:spcBef>
              <a:spcAft>
                <a:spcPts val="400"/>
              </a:spcAft>
              <a:buNone/>
            </a:pPr>
            <a:r>
              <a:rPr b="1" lang="en" sz="1600">
                <a:solidFill>
                  <a:srgbClr val="5570A7"/>
                </a:solidFill>
                <a:latin typeface="Roboto"/>
                <a:ea typeface="Roboto"/>
                <a:cs typeface="Roboto"/>
                <a:sym typeface="Roboto"/>
              </a:rPr>
              <a:t>Average value with particle motion</a:t>
            </a:r>
            <a:endParaRPr b="1" sz="1600">
              <a:solidFill>
                <a:srgbClr val="5570A7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49" name="Google Shape;49;p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08413" y="833200"/>
            <a:ext cx="7108837" cy="4067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 txBox="1"/>
          <p:nvPr/>
        </p:nvSpPr>
        <p:spPr>
          <a:xfrm>
            <a:off x="236675" y="245800"/>
            <a:ext cx="8652300" cy="58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1800"/>
              </a:spcBef>
              <a:spcAft>
                <a:spcPts val="400"/>
              </a:spcAft>
              <a:buNone/>
            </a:pPr>
            <a:r>
              <a:rPr b="1" lang="en" sz="1600">
                <a:solidFill>
                  <a:srgbClr val="5570A7"/>
                </a:solidFill>
                <a:latin typeface="Roboto"/>
                <a:ea typeface="Roboto"/>
                <a:cs typeface="Roboto"/>
                <a:sym typeface="Roboto"/>
              </a:rPr>
              <a:t>Area between curves intersecting more than twice</a:t>
            </a:r>
            <a:endParaRPr b="1" sz="1600">
              <a:solidFill>
                <a:srgbClr val="5570A7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55" name="Google Shape;55;p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5063" y="833200"/>
            <a:ext cx="7915518" cy="4071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"/>
          <p:cNvSpPr txBox="1"/>
          <p:nvPr/>
        </p:nvSpPr>
        <p:spPr>
          <a:xfrm>
            <a:off x="236675" y="245800"/>
            <a:ext cx="8652300" cy="58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1800"/>
              </a:spcBef>
              <a:spcAft>
                <a:spcPts val="400"/>
              </a:spcAft>
              <a:buNone/>
            </a:pPr>
            <a:r>
              <a:rPr b="1" lang="en" sz="1600">
                <a:solidFill>
                  <a:srgbClr val="5570A7"/>
                </a:solidFill>
                <a:latin typeface="Roboto"/>
                <a:ea typeface="Roboto"/>
                <a:cs typeface="Roboto"/>
                <a:sym typeface="Roboto"/>
              </a:rPr>
              <a:t>2021 AB 2</a:t>
            </a:r>
            <a:endParaRPr b="1" sz="1600">
              <a:solidFill>
                <a:srgbClr val="5570A7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61" name="Google Shape;61;p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7875" y="833200"/>
            <a:ext cx="8309905" cy="4048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&lt;math xmlns=&quot;http://www.w3.org/1998/Math/MathML&quot; data-is-equatio=&quot;1&quot; data-equatio-url=&quot;https://equatio-api.texthelp.com/desmos/get/15-04-2024/c979437b-58ed-4dfc-9553-dd638b0b0024&quot; data-equatio-type=&quot;image&quot;&gt;&lt;mglyph src=&quot;https://equatio-api.texthelp.com/desmos/get/15-04-2024/c979437b-58ed-4dfc-9553-dd638b0b0024&quot; alt=&quot;Equatio Image&quot;/&gt;&lt;/math&gt;" id="66" name="Google Shape;66;p11" title="Equatio Image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16550" y="758588"/>
            <a:ext cx="5910900" cy="3626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