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69" r:id="rId1"/>
  </p:sldMasterIdLst>
  <p:notesMasterIdLst>
    <p:notesMasterId r:id="rId33"/>
  </p:notesMasterIdLst>
  <p:sldIdLst>
    <p:sldId id="256" r:id="rId2"/>
    <p:sldId id="289" r:id="rId3"/>
    <p:sldId id="290" r:id="rId4"/>
    <p:sldId id="259" r:id="rId5"/>
    <p:sldId id="260" r:id="rId6"/>
    <p:sldId id="261" r:id="rId7"/>
    <p:sldId id="262" r:id="rId8"/>
    <p:sldId id="291" r:id="rId9"/>
    <p:sldId id="264" r:id="rId10"/>
    <p:sldId id="263" r:id="rId11"/>
    <p:sldId id="265" r:id="rId12"/>
    <p:sldId id="287" r:id="rId13"/>
    <p:sldId id="278" r:id="rId14"/>
    <p:sldId id="279" r:id="rId15"/>
    <p:sldId id="280" r:id="rId16"/>
    <p:sldId id="266" r:id="rId17"/>
    <p:sldId id="269" r:id="rId18"/>
    <p:sldId id="271" r:id="rId19"/>
    <p:sldId id="272" r:id="rId20"/>
    <p:sldId id="273" r:id="rId21"/>
    <p:sldId id="267" r:id="rId22"/>
    <p:sldId id="293" r:id="rId23"/>
    <p:sldId id="294" r:id="rId24"/>
    <p:sldId id="276" r:id="rId25"/>
    <p:sldId id="268" r:id="rId26"/>
    <p:sldId id="281" r:id="rId27"/>
    <p:sldId id="283" r:id="rId28"/>
    <p:sldId id="284" r:id="rId29"/>
    <p:sldId id="285" r:id="rId30"/>
    <p:sldId id="286" r:id="rId31"/>
    <p:sldId id="288" r:id="rId32"/>
  </p:sldIdLst>
  <p:sldSz cx="9144000" cy="5715000" type="screen16x10"/>
  <p:notesSz cx="6858000" cy="9144000"/>
  <p:embeddedFontLst>
    <p:embeddedFont>
      <p:font typeface="Wingdings 3" panose="05040102010807070707" pitchFamily="18" charset="2"/>
      <p:regular r:id="rId34"/>
    </p:embeddedFont>
    <p:embeddedFont>
      <p:font typeface="Calibri" panose="020F0502020204030204" pitchFamily="34" charset="0"/>
      <p:regular r:id="rId35"/>
      <p:bold r:id="rId36"/>
      <p:italic r:id="rId37"/>
      <p:boldItalic r:id="rId38"/>
    </p:embeddedFont>
    <p:embeddedFont>
      <p:font typeface="Century Gothic" panose="020B0502020202020204" pitchFamily="34" charset="0"/>
      <p:regular r:id="rId39"/>
      <p:bold r:id="rId40"/>
      <p:italic r:id="rId41"/>
      <p:boldItalic r:id="rId42"/>
    </p:embeddedFont>
    <p:embeddedFont>
      <p:font typeface="幼圆" panose="02010509060101010101" pitchFamily="49" charset="-122"/>
      <p:regular r:id="rId43"/>
    </p:embeddedFont>
    <p:embeddedFont>
      <p:font typeface="黑体" panose="02010609060101010101" pitchFamily="49" charset="-122"/>
      <p:regular r:id="rId44"/>
    </p:embeddedFont>
  </p:embeddedFontLst>
  <p:defaultTex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4660" autoAdjust="0"/>
  </p:normalViewPr>
  <p:slideViewPr>
    <p:cSldViewPr snapToGrid="0">
      <p:cViewPr varScale="1">
        <p:scale>
          <a:sx n="131" d="100"/>
          <a:sy n="131" d="100"/>
        </p:scale>
        <p:origin x="1026" y="12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0DA9E1-2FC6-42DA-9808-903BD384FDAF}" type="datetimeFigureOut">
              <a:rPr lang="zh-CN" altLang="en-US" smtClean="0"/>
              <a:t>2014-10-14</a:t>
            </a:fld>
            <a:endParaRPr lang="zh-CN" altLang="en-US"/>
          </a:p>
        </p:txBody>
      </p:sp>
      <p:sp>
        <p:nvSpPr>
          <p:cNvPr id="4" name="幻灯片图像占位符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2FE373-58E7-45CD-AB91-E5E720657CC2}" type="slidenum">
              <a:rPr lang="zh-CN" altLang="en-US" smtClean="0"/>
              <a:t>‹#›</a:t>
            </a:fld>
            <a:endParaRPr lang="zh-CN" altLang="en-US"/>
          </a:p>
        </p:txBody>
      </p:sp>
    </p:spTree>
    <p:extLst>
      <p:ext uri="{BB962C8B-B14F-4D97-AF65-F5344CB8AC3E}">
        <p14:creationId xmlns:p14="http://schemas.microsoft.com/office/powerpoint/2010/main" val="4199789970"/>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089B68-6B7E-410B-8A15-CB257C621B6B}" type="slidenum">
              <a:rPr lang="en-US" altLang="zh-CN"/>
              <a:pPr/>
              <a:t>12</a:t>
            </a:fld>
            <a:endParaRPr lang="en-US" altLang="zh-CN"/>
          </a:p>
        </p:txBody>
      </p:sp>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p:txBody>
          <a:bodyPr/>
          <a:lstStyle/>
          <a:p>
            <a:endParaRPr lang="zh-CN" altLang="en-US" dirty="0"/>
          </a:p>
        </p:txBody>
      </p:sp>
    </p:spTree>
    <p:extLst>
      <p:ext uri="{BB962C8B-B14F-4D97-AF65-F5344CB8AC3E}">
        <p14:creationId xmlns:p14="http://schemas.microsoft.com/office/powerpoint/2010/main" val="212706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089B68-6B7E-410B-8A15-CB257C621B6B}" type="slidenum">
              <a:rPr lang="en-US" altLang="zh-CN"/>
              <a:pPr/>
              <a:t>13</a:t>
            </a:fld>
            <a:endParaRPr lang="en-US" altLang="zh-CN"/>
          </a:p>
        </p:txBody>
      </p:sp>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p:txBody>
          <a:bodyPr/>
          <a:lstStyle/>
          <a:p>
            <a:endParaRPr lang="zh-CN" altLang="en-US" dirty="0"/>
          </a:p>
        </p:txBody>
      </p:sp>
    </p:spTree>
    <p:extLst>
      <p:ext uri="{BB962C8B-B14F-4D97-AF65-F5344CB8AC3E}">
        <p14:creationId xmlns:p14="http://schemas.microsoft.com/office/powerpoint/2010/main" val="39559778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2095500"/>
            <a:ext cx="6686549" cy="1885651"/>
          </a:xfrm>
        </p:spPr>
        <p:txBody>
          <a:bodyPr anchor="b">
            <a:normAutofit/>
          </a:bodyPr>
          <a:lstStyle>
            <a:lvl1pPr>
              <a:defRPr sz="405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941910" y="3981150"/>
            <a:ext cx="6686549" cy="938569"/>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7" name="Freeform 6"/>
          <p:cNvSpPr/>
          <p:nvPr/>
        </p:nvSpPr>
        <p:spPr bwMode="auto">
          <a:xfrm>
            <a:off x="0" y="3603176"/>
            <a:ext cx="1308489" cy="648824"/>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774617"/>
            <a:ext cx="584825" cy="304271"/>
          </a:xfrm>
        </p:spPr>
        <p:txBody>
          <a:bodyPr/>
          <a:lstStyle/>
          <a:p>
            <a:fld id="{1168925F-7252-4E87-A9BC-EDCF36E73325}" type="slidenum">
              <a:rPr lang="zh-CN" altLang="en-US" smtClean="0"/>
              <a:t>‹#›</a:t>
            </a:fld>
            <a:endParaRPr lang="zh-CN" altLang="en-US"/>
          </a:p>
        </p:txBody>
      </p:sp>
      <p:pic>
        <p:nvPicPr>
          <p:cNvPr id="8" name="图片 7"/>
          <p:cNvPicPr>
            <a:picLocks noChangeAspect="1"/>
          </p:cNvPicPr>
          <p:nvPr userDrawn="1"/>
        </p:nvPicPr>
        <p:blipFill>
          <a:blip r:embed="rId2"/>
          <a:stretch>
            <a:fillRect/>
          </a:stretch>
        </p:blipFill>
        <p:spPr>
          <a:xfrm>
            <a:off x="156963" y="11670"/>
            <a:ext cx="3594422" cy="3734465"/>
          </a:xfrm>
          <a:prstGeom prst="rect">
            <a:avLst/>
          </a:prstGeom>
          <a:effectLst>
            <a:softEdge rad="635000"/>
          </a:effectLst>
        </p:spPr>
      </p:pic>
    </p:spTree>
    <p:extLst>
      <p:ext uri="{BB962C8B-B14F-4D97-AF65-F5344CB8AC3E}">
        <p14:creationId xmlns:p14="http://schemas.microsoft.com/office/powerpoint/2010/main" val="1168638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941910" y="508000"/>
            <a:ext cx="6686549" cy="2597533"/>
          </a:xfrm>
        </p:spPr>
        <p:txBody>
          <a:bodyPr anchor="ctr">
            <a:normAutofit/>
          </a:bodyPr>
          <a:lstStyle>
            <a:lvl1pPr algn="l">
              <a:defRPr sz="36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941910" y="3628372"/>
            <a:ext cx="6686549" cy="1296553"/>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3141" y="2648479"/>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703450"/>
            <a:ext cx="584825" cy="304271"/>
          </a:xfrm>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2387953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137462" y="508000"/>
            <a:ext cx="6295445" cy="2413000"/>
          </a:xfrm>
        </p:spPr>
        <p:txBody>
          <a:bodyPr anchor="ctr">
            <a:normAutofit/>
          </a:bodyPr>
          <a:lstStyle>
            <a:lvl1pPr algn="l">
              <a:defRPr sz="36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2456259" y="2921000"/>
            <a:ext cx="5652416" cy="3175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1941910" y="3628372"/>
            <a:ext cx="6686549" cy="1296553"/>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1" name="Freeform 11"/>
          <p:cNvSpPr/>
          <p:nvPr/>
        </p:nvSpPr>
        <p:spPr bwMode="auto">
          <a:xfrm flipV="1">
            <a:off x="-3141" y="2648479"/>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703450"/>
            <a:ext cx="584825" cy="304271"/>
          </a:xfrm>
        </p:spPr>
        <p:txBody>
          <a:bodyPr/>
          <a:lstStyle/>
          <a:p>
            <a:fld id="{1168925F-7252-4E87-A9BC-EDCF36E73325}" type="slidenum">
              <a:rPr lang="zh-CN" altLang="en-US" smtClean="0"/>
              <a:t>‹#›</a:t>
            </a:fld>
            <a:endParaRPr lang="zh-CN" altLang="en-US"/>
          </a:p>
        </p:txBody>
      </p:sp>
      <p:sp>
        <p:nvSpPr>
          <p:cNvPr id="14" name="TextBox 13"/>
          <p:cNvSpPr txBox="1"/>
          <p:nvPr/>
        </p:nvSpPr>
        <p:spPr>
          <a:xfrm>
            <a:off x="1850739" y="540004"/>
            <a:ext cx="457200" cy="487313"/>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
        <p:nvSpPr>
          <p:cNvPr id="15" name="TextBox 14"/>
          <p:cNvSpPr txBox="1"/>
          <p:nvPr/>
        </p:nvSpPr>
        <p:spPr>
          <a:xfrm>
            <a:off x="8336139" y="2421089"/>
            <a:ext cx="457200" cy="487313"/>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28970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941910" y="2032001"/>
            <a:ext cx="6686550" cy="2270704"/>
          </a:xfrm>
        </p:spPr>
        <p:txBody>
          <a:bodyPr anchor="b">
            <a:normAutofit/>
          </a:bodyPr>
          <a:lstStyle>
            <a:lvl1pPr algn="l">
              <a:defRPr sz="36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1941910" y="4318000"/>
            <a:ext cx="6686550" cy="608018"/>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3141" y="4093104"/>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152573"/>
            <a:ext cx="584825" cy="304271"/>
          </a:xfrm>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1739291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137462" y="508000"/>
            <a:ext cx="6295445" cy="2413000"/>
          </a:xfrm>
        </p:spPr>
        <p:txBody>
          <a:bodyPr anchor="ctr">
            <a:normAutofit/>
          </a:bodyPr>
          <a:lstStyle>
            <a:lvl1pPr algn="l">
              <a:defRPr sz="36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1941909" y="3619500"/>
            <a:ext cx="6686550" cy="69850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1941910" y="4318000"/>
            <a:ext cx="6686550" cy="608018"/>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1" name="Freeform 11"/>
          <p:cNvSpPr/>
          <p:nvPr/>
        </p:nvSpPr>
        <p:spPr bwMode="auto">
          <a:xfrm flipV="1">
            <a:off x="-3141" y="4093104"/>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152573"/>
            <a:ext cx="584825" cy="304271"/>
          </a:xfrm>
        </p:spPr>
        <p:txBody>
          <a:bodyPr/>
          <a:lstStyle/>
          <a:p>
            <a:fld id="{1168925F-7252-4E87-A9BC-EDCF36E73325}" type="slidenum">
              <a:rPr lang="zh-CN" altLang="en-US" smtClean="0"/>
              <a:t>‹#›</a:t>
            </a:fld>
            <a:endParaRPr lang="zh-CN" altLang="en-US"/>
          </a:p>
        </p:txBody>
      </p:sp>
      <p:sp>
        <p:nvSpPr>
          <p:cNvPr id="17" name="TextBox 16"/>
          <p:cNvSpPr txBox="1"/>
          <p:nvPr/>
        </p:nvSpPr>
        <p:spPr>
          <a:xfrm>
            <a:off x="1850739" y="540004"/>
            <a:ext cx="457200" cy="487313"/>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
        <p:nvSpPr>
          <p:cNvPr id="18" name="TextBox 17"/>
          <p:cNvSpPr txBox="1"/>
          <p:nvPr/>
        </p:nvSpPr>
        <p:spPr>
          <a:xfrm>
            <a:off x="8336139" y="2421089"/>
            <a:ext cx="457200" cy="487313"/>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729476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941910" y="522839"/>
            <a:ext cx="6686549" cy="2400017"/>
          </a:xfrm>
        </p:spPr>
        <p:txBody>
          <a:bodyPr anchor="ctr">
            <a:normAutofit/>
          </a:bodyPr>
          <a:lstStyle>
            <a:lvl1pPr algn="l">
              <a:defRPr sz="36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1941909" y="3619500"/>
            <a:ext cx="6686550" cy="69850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1941910" y="4318000"/>
            <a:ext cx="6686550" cy="608018"/>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3141" y="4093104"/>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152573"/>
            <a:ext cx="584825" cy="304271"/>
          </a:xfrm>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35178405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3141" y="595313"/>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18679462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522838"/>
            <a:ext cx="1655701" cy="440318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941909" y="522838"/>
            <a:ext cx="4857750" cy="440318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3141" y="595313"/>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2841057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944694" y="520092"/>
            <a:ext cx="6683765" cy="1067408"/>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1941909" y="1778000"/>
            <a:ext cx="6686550" cy="3148018"/>
          </a:xfrm>
        </p:spPr>
        <p:txBody>
          <a:bodyPr/>
          <a:lstStyle>
            <a:lvl1pPr>
              <a:lnSpc>
                <a:spcPct val="150000"/>
              </a:lnSpc>
              <a:defRPr sz="2400">
                <a:latin typeface="Times New Roman" panose="02020603050405020304" pitchFamily="18" charset="0"/>
                <a:cs typeface="Times New Roman" panose="02020603050405020304" pitchFamily="18" charset="0"/>
              </a:defRPr>
            </a:lvl1pPr>
            <a:lvl2pPr>
              <a:lnSpc>
                <a:spcPct val="150000"/>
              </a:lnSpc>
              <a:defRPr sz="2400">
                <a:latin typeface="Times New Roman" panose="02020603050405020304" pitchFamily="18" charset="0"/>
                <a:cs typeface="Times New Roman" panose="02020603050405020304" pitchFamily="18" charset="0"/>
              </a:defRPr>
            </a:lvl2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8" name="Freeform 11"/>
          <p:cNvSpPr/>
          <p:nvPr/>
        </p:nvSpPr>
        <p:spPr bwMode="auto">
          <a:xfrm flipV="1">
            <a:off x="-3141" y="595313"/>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168925F-7252-4E87-A9BC-EDCF36E73325}" type="slidenum">
              <a:rPr lang="zh-CN" altLang="en-US" smtClean="0"/>
              <a:t>‹#›</a:t>
            </a:fld>
            <a:endParaRPr lang="zh-CN" altLang="en-US" dirty="0"/>
          </a:p>
        </p:txBody>
      </p:sp>
      <p:pic>
        <p:nvPicPr>
          <p:cNvPr id="9" name="图片 8"/>
          <p:cNvPicPr>
            <a:picLocks noChangeAspect="1"/>
          </p:cNvPicPr>
          <p:nvPr userDrawn="1"/>
        </p:nvPicPr>
        <p:blipFill>
          <a:blip r:embed="rId2"/>
          <a:stretch>
            <a:fillRect/>
          </a:stretch>
        </p:blipFill>
        <p:spPr>
          <a:xfrm>
            <a:off x="6733023" y="515812"/>
            <a:ext cx="1918607" cy="1993358"/>
          </a:xfrm>
          <a:prstGeom prst="rect">
            <a:avLst/>
          </a:prstGeom>
          <a:effectLst>
            <a:softEdge rad="635000"/>
          </a:effectLst>
        </p:spPr>
      </p:pic>
    </p:spTree>
    <p:extLst>
      <p:ext uri="{BB962C8B-B14F-4D97-AF65-F5344CB8AC3E}">
        <p14:creationId xmlns:p14="http://schemas.microsoft.com/office/powerpoint/2010/main" val="3391619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941910" y="1715625"/>
            <a:ext cx="6686549" cy="1224000"/>
          </a:xfrm>
        </p:spPr>
        <p:txBody>
          <a:bodyPr anchor="b"/>
          <a:lstStyle>
            <a:lvl1pPr algn="l">
              <a:defRPr sz="3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941910" y="2941774"/>
            <a:ext cx="6686549" cy="7170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11"/>
          <p:cNvSpPr/>
          <p:nvPr/>
        </p:nvSpPr>
        <p:spPr bwMode="auto">
          <a:xfrm flipV="1">
            <a:off x="-3141" y="2648479"/>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703450"/>
            <a:ext cx="584825" cy="304271"/>
          </a:xfrm>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413481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941909" y="1778000"/>
            <a:ext cx="3235398" cy="314801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393060" y="1771852"/>
            <a:ext cx="3235398" cy="314801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2" name="Freeform 11"/>
          <p:cNvSpPr/>
          <p:nvPr/>
        </p:nvSpPr>
        <p:spPr bwMode="auto">
          <a:xfrm flipV="1">
            <a:off x="-3141" y="595313"/>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656485"/>
            <a:ext cx="584825" cy="304271"/>
          </a:xfrm>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3253193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204530" y="1643919"/>
            <a:ext cx="2994549" cy="480218"/>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1941909" y="2124138"/>
            <a:ext cx="3257170" cy="279505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629972" y="1641229"/>
            <a:ext cx="2999251" cy="480218"/>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5375218" y="2121448"/>
            <a:ext cx="3254006" cy="2795050"/>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12" name="Freeform 11"/>
          <p:cNvSpPr/>
          <p:nvPr/>
        </p:nvSpPr>
        <p:spPr bwMode="auto">
          <a:xfrm flipV="1">
            <a:off x="-3141" y="595313"/>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656485"/>
            <a:ext cx="584825" cy="304271"/>
          </a:xfrm>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1476633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7" name="Freeform 11"/>
          <p:cNvSpPr/>
          <p:nvPr/>
        </p:nvSpPr>
        <p:spPr bwMode="auto">
          <a:xfrm flipV="1">
            <a:off x="-3141" y="595313"/>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1469790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6" name="Freeform 11"/>
          <p:cNvSpPr/>
          <p:nvPr/>
        </p:nvSpPr>
        <p:spPr bwMode="auto">
          <a:xfrm flipV="1">
            <a:off x="-3141" y="595313"/>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3019111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941910" y="371740"/>
            <a:ext cx="2628899" cy="813593"/>
          </a:xfrm>
        </p:spPr>
        <p:txBody>
          <a:bodyPr anchor="b"/>
          <a:lstStyle>
            <a:lvl1pPr algn="l">
              <a:defRPr sz="15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42259" y="371741"/>
            <a:ext cx="3886200" cy="4512469"/>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941910" y="1332178"/>
            <a:ext cx="2628899" cy="3552030"/>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3141" y="595313"/>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3814623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941910" y="4000500"/>
            <a:ext cx="6686550" cy="472282"/>
          </a:xfrm>
        </p:spPr>
        <p:txBody>
          <a:bodyPr anchor="b">
            <a:normAutofit/>
          </a:bodyPr>
          <a:lstStyle>
            <a:lvl1pPr algn="l">
              <a:defRPr sz="18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941909" y="529138"/>
            <a:ext cx="6686550" cy="3212475"/>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941910" y="4472782"/>
            <a:ext cx="6686550" cy="411427"/>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EC2FD776-106D-414A-BD59-CB0B95A1EFF5}" type="datetimeFigureOut">
              <a:rPr lang="zh-CN" altLang="en-US" smtClean="0"/>
              <a:t>2014-10-14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3141" y="4093104"/>
            <a:ext cx="1191395" cy="422748"/>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152573"/>
            <a:ext cx="584825" cy="304271"/>
          </a:xfrm>
        </p:spPr>
        <p:txBody>
          <a:body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3578901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190500"/>
            <a:ext cx="2138637" cy="5532190"/>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31"/>
            <a:ext cx="1767506" cy="5710913"/>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715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520092"/>
            <a:ext cx="6683765" cy="1067408"/>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941909" y="1778000"/>
            <a:ext cx="6686550" cy="32385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771210" y="5108698"/>
            <a:ext cx="859712" cy="308663"/>
          </a:xfrm>
          <a:prstGeom prst="rect">
            <a:avLst/>
          </a:prstGeom>
        </p:spPr>
        <p:txBody>
          <a:bodyPr vert="horz" lIns="91440" tIns="45720" rIns="91440" bIns="45720" rtlCol="0" anchor="ctr"/>
          <a:lstStyle>
            <a:lvl1pPr algn="r">
              <a:defRPr sz="675">
                <a:solidFill>
                  <a:schemeClr val="tx1">
                    <a:tint val="75000"/>
                  </a:schemeClr>
                </a:solidFill>
              </a:defRPr>
            </a:lvl1pPr>
          </a:lstStyle>
          <a:p>
            <a:fld id="{EC2FD776-106D-414A-BD59-CB0B95A1EFF5}" type="datetimeFigureOut">
              <a:rPr lang="zh-CN" altLang="en-US" smtClean="0"/>
              <a:t>2014-10-14</a:t>
            </a:fld>
            <a:endParaRPr lang="zh-CN" altLang="en-US"/>
          </a:p>
        </p:txBody>
      </p:sp>
      <p:sp>
        <p:nvSpPr>
          <p:cNvPr id="5" name="Footer Placeholder 4"/>
          <p:cNvSpPr>
            <a:spLocks noGrp="1"/>
          </p:cNvSpPr>
          <p:nvPr>
            <p:ph type="ftr" sz="quarter" idx="3"/>
          </p:nvPr>
        </p:nvSpPr>
        <p:spPr>
          <a:xfrm>
            <a:off x="1941910" y="5113174"/>
            <a:ext cx="5714999" cy="304271"/>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bwMode="gray">
          <a:xfrm>
            <a:off x="398860" y="656485"/>
            <a:ext cx="584825" cy="304271"/>
          </a:xfrm>
          <a:prstGeom prst="rect">
            <a:avLst/>
          </a:prstGeom>
        </p:spPr>
        <p:txBody>
          <a:bodyPr vert="horz" lIns="91440" tIns="45720" rIns="91440" bIns="45720" rtlCol="0" anchor="ctr"/>
          <a:lstStyle>
            <a:lvl1pPr algn="r">
              <a:defRPr sz="1500">
                <a:solidFill>
                  <a:srgbClr val="FEFFFF"/>
                </a:solidFill>
              </a:defRPr>
            </a:lvl1pPr>
          </a:lstStyle>
          <a:p>
            <a:fld id="{1168925F-7252-4E87-A9BC-EDCF36E73325}" type="slidenum">
              <a:rPr lang="zh-CN" altLang="en-US" smtClean="0"/>
              <a:t>‹#›</a:t>
            </a:fld>
            <a:endParaRPr lang="zh-CN" altLang="en-US"/>
          </a:p>
        </p:txBody>
      </p:sp>
    </p:spTree>
    <p:extLst>
      <p:ext uri="{BB962C8B-B14F-4D97-AF65-F5344CB8AC3E}">
        <p14:creationId xmlns:p14="http://schemas.microsoft.com/office/powerpoint/2010/main" val="1190131617"/>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Lst>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T</a:t>
            </a:r>
            <a:r>
              <a:rPr lang="en-US" altLang="zh-CN" baseline="30000" dirty="0" smtClean="0"/>
              <a:t>3TM</a:t>
            </a:r>
            <a:r>
              <a:rPr lang="zh-CN" altLang="en-US" dirty="0" smtClean="0"/>
              <a:t>与</a:t>
            </a:r>
            <a:r>
              <a:rPr lang="en-US" altLang="zh-CN" dirty="0" smtClean="0"/>
              <a:t>T</a:t>
            </a:r>
            <a:r>
              <a:rPr lang="en-US" altLang="zh-CN" baseline="30000" dirty="0" smtClean="0"/>
              <a:t>3</a:t>
            </a:r>
            <a:r>
              <a:rPr lang="zh-CN" altLang="en-US" dirty="0" smtClean="0"/>
              <a:t>的乐趣</a:t>
            </a:r>
            <a:endParaRPr lang="zh-CN" altLang="en-US" dirty="0"/>
          </a:p>
        </p:txBody>
      </p:sp>
      <p:sp>
        <p:nvSpPr>
          <p:cNvPr id="3" name="副标题 2"/>
          <p:cNvSpPr>
            <a:spLocks noGrp="1"/>
          </p:cNvSpPr>
          <p:nvPr>
            <p:ph type="subTitle" idx="1"/>
          </p:nvPr>
        </p:nvSpPr>
        <p:spPr/>
        <p:txBody>
          <a:bodyPr/>
          <a:lstStyle/>
          <a:p>
            <a:r>
              <a:rPr lang="zh-CN" altLang="en-US" dirty="0" smtClean="0"/>
              <a:t>福建省福州第三中学 黄炳锋</a:t>
            </a:r>
            <a:endParaRPr lang="zh-CN" altLang="en-US" dirty="0"/>
          </a:p>
        </p:txBody>
      </p:sp>
    </p:spTree>
    <p:extLst>
      <p:ext uri="{BB962C8B-B14F-4D97-AF65-F5344CB8AC3E}">
        <p14:creationId xmlns:p14="http://schemas.microsoft.com/office/powerpoint/2010/main" val="341752142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spcBef>
                <a:spcPts val="750"/>
              </a:spcBef>
              <a:buClr>
                <a:srgbClr val="353535"/>
              </a:buClr>
            </a:pPr>
            <a:r>
              <a:rPr lang="en-US" altLang="zh-CN" dirty="0" smtClean="0"/>
              <a:t>T</a:t>
            </a:r>
            <a:r>
              <a:rPr lang="en-US" altLang="zh-CN" baseline="30000" dirty="0" smtClean="0"/>
              <a:t>3</a:t>
            </a:r>
            <a:r>
              <a:rPr lang="zh-CN" altLang="en-US" dirty="0" smtClean="0"/>
              <a:t>的乐趣</a:t>
            </a:r>
            <a:r>
              <a:rPr lang="en-US" altLang="zh-CN" baseline="30000" dirty="0" smtClean="0">
                <a:solidFill>
                  <a:srgbClr val="FF0000"/>
                </a:solidFill>
              </a:rPr>
              <a:t>[1]</a:t>
            </a:r>
            <a:r>
              <a:rPr lang="en-US" altLang="zh-CN" dirty="0" smtClean="0"/>
              <a:t/>
            </a:r>
            <a:br>
              <a:rPr lang="en-US" altLang="zh-CN" dirty="0" smtClean="0"/>
            </a:br>
            <a:r>
              <a:rPr lang="en-US" altLang="zh-CN" sz="1500" dirty="0">
                <a:solidFill>
                  <a:prstClr val="black">
                    <a:lumMod val="65000"/>
                    <a:lumOff val="35000"/>
                  </a:prstClr>
                </a:solidFill>
                <a:cs typeface="+mn-cs"/>
              </a:rPr>
              <a:t>Enjoy Teachers Teaching with Technology</a:t>
            </a:r>
            <a:endParaRPr lang="zh-CN" altLang="en-US" sz="1500" dirty="0">
              <a:solidFill>
                <a:prstClr val="black">
                  <a:lumMod val="65000"/>
                  <a:lumOff val="35000"/>
                </a:prstClr>
              </a:solidFill>
              <a:cs typeface="+mn-cs"/>
            </a:endParaRPr>
          </a:p>
        </p:txBody>
      </p:sp>
      <p:sp>
        <p:nvSpPr>
          <p:cNvPr id="3" name="内容占位符 2"/>
          <p:cNvSpPr>
            <a:spLocks noGrp="1"/>
          </p:cNvSpPr>
          <p:nvPr>
            <p:ph idx="1"/>
          </p:nvPr>
        </p:nvSpPr>
        <p:spPr/>
        <p:txBody>
          <a:bodyPr/>
          <a:lstStyle/>
          <a:p>
            <a:r>
              <a:rPr lang="zh-CN" altLang="en-US" dirty="0"/>
              <a:t>无线系统的“交互”之</a:t>
            </a:r>
            <a:r>
              <a:rPr lang="zh-CN" altLang="en-US" dirty="0" smtClean="0"/>
              <a:t>趣</a:t>
            </a:r>
            <a:endParaRPr lang="en-US" altLang="zh-CN" dirty="0" smtClean="0"/>
          </a:p>
          <a:p>
            <a:r>
              <a:rPr lang="en-US" altLang="zh-CN" dirty="0"/>
              <a:t>CAS</a:t>
            </a:r>
            <a:r>
              <a:rPr lang="zh-CN" altLang="en-US" dirty="0"/>
              <a:t>系统的“简化”之</a:t>
            </a:r>
            <a:r>
              <a:rPr lang="zh-CN" altLang="en-US" dirty="0" smtClean="0"/>
              <a:t>趣</a:t>
            </a:r>
            <a:endParaRPr lang="en-US" altLang="zh-CN" dirty="0" smtClean="0"/>
          </a:p>
          <a:p>
            <a:r>
              <a:rPr lang="zh-CN" altLang="en-US" dirty="0"/>
              <a:t>多元关联的“动态”之</a:t>
            </a:r>
            <a:r>
              <a:rPr lang="zh-CN" altLang="en-US" dirty="0" smtClean="0"/>
              <a:t>趣</a:t>
            </a:r>
            <a:endParaRPr lang="en-US" altLang="zh-CN" dirty="0" smtClean="0"/>
          </a:p>
          <a:p>
            <a:r>
              <a:rPr lang="zh-CN" altLang="en-US" dirty="0"/>
              <a:t>合情推理的“创新”之</a:t>
            </a:r>
            <a:r>
              <a:rPr lang="zh-CN" altLang="en-US" dirty="0" smtClean="0"/>
              <a:t>趣</a:t>
            </a:r>
            <a:endParaRPr lang="en-US" altLang="zh-CN" dirty="0" smtClean="0"/>
          </a:p>
        </p:txBody>
      </p:sp>
      <p:sp>
        <p:nvSpPr>
          <p:cNvPr id="4" name="矩形 3"/>
          <p:cNvSpPr/>
          <p:nvPr/>
        </p:nvSpPr>
        <p:spPr>
          <a:xfrm>
            <a:off x="1941909" y="5116518"/>
            <a:ext cx="5380911" cy="254365"/>
          </a:xfrm>
          <a:prstGeom prst="rect">
            <a:avLst/>
          </a:prstGeom>
        </p:spPr>
        <p:txBody>
          <a:bodyPr wrap="square">
            <a:spAutoFit/>
          </a:bodyPr>
          <a:lstStyle/>
          <a:p>
            <a:r>
              <a:rPr lang="en-US" altLang="zh-CN" sz="1053" b="1" dirty="0">
                <a:solidFill>
                  <a:srgbClr val="FF0000"/>
                </a:solidFill>
                <a:latin typeface="Times New Roman" panose="02020603050405020304" pitchFamily="18" charset="0"/>
                <a:cs typeface="Times New Roman" panose="02020603050405020304" pitchFamily="18" charset="0"/>
              </a:rPr>
              <a:t>[1]</a:t>
            </a:r>
            <a:r>
              <a:rPr lang="zh-CN" altLang="en-US" sz="1053" b="1" dirty="0">
                <a:solidFill>
                  <a:srgbClr val="FF0000"/>
                </a:solidFill>
                <a:latin typeface="Times New Roman" panose="02020603050405020304" pitchFamily="18" charset="0"/>
                <a:cs typeface="Times New Roman" panose="02020603050405020304" pitchFamily="18" charset="0"/>
              </a:rPr>
              <a:t>黄炳锋，指尖数学：</a:t>
            </a:r>
            <a:r>
              <a:rPr lang="en-US" altLang="zh-CN" sz="1053" b="1" dirty="0">
                <a:solidFill>
                  <a:srgbClr val="FF0000"/>
                </a:solidFill>
                <a:latin typeface="Times New Roman" panose="02020603050405020304" pitchFamily="18" charset="0"/>
                <a:cs typeface="Times New Roman" panose="02020603050405020304" pitchFamily="18" charset="0"/>
              </a:rPr>
              <a:t>T</a:t>
            </a:r>
            <a:r>
              <a:rPr lang="en-US" altLang="zh-CN" sz="1053" b="1" baseline="30000" dirty="0">
                <a:solidFill>
                  <a:srgbClr val="FF0000"/>
                </a:solidFill>
                <a:latin typeface="Times New Roman" panose="02020603050405020304" pitchFamily="18" charset="0"/>
                <a:cs typeface="Times New Roman" panose="02020603050405020304" pitchFamily="18" charset="0"/>
              </a:rPr>
              <a:t>3</a:t>
            </a:r>
            <a:r>
              <a:rPr lang="zh-CN" altLang="en-US" sz="1053" b="1" dirty="0">
                <a:solidFill>
                  <a:srgbClr val="FF0000"/>
                </a:solidFill>
                <a:latin typeface="Times New Roman" panose="02020603050405020304" pitchFamily="18" charset="0"/>
                <a:cs typeface="Times New Roman" panose="02020603050405020304" pitchFamily="18" charset="0"/>
              </a:rPr>
              <a:t>的乐趣</a:t>
            </a:r>
            <a:r>
              <a:rPr lang="en-US" altLang="zh-CN" sz="1053" b="1" dirty="0">
                <a:solidFill>
                  <a:srgbClr val="FF0000"/>
                </a:solidFill>
                <a:latin typeface="Times New Roman" panose="02020603050405020304" pitchFamily="18" charset="0"/>
                <a:cs typeface="Times New Roman" panose="02020603050405020304" pitchFamily="18" charset="0"/>
              </a:rPr>
              <a:t>[J]</a:t>
            </a:r>
            <a:r>
              <a:rPr lang="zh-CN" altLang="en-US" sz="1053" b="1" dirty="0">
                <a:solidFill>
                  <a:srgbClr val="FF0000"/>
                </a:solidFill>
                <a:latin typeface="Times New Roman" panose="02020603050405020304" pitchFamily="18" charset="0"/>
                <a:cs typeface="Times New Roman" panose="02020603050405020304" pitchFamily="18" charset="0"/>
              </a:rPr>
              <a:t>，中学数学研究，</a:t>
            </a:r>
            <a:r>
              <a:rPr lang="en-US" altLang="zh-CN" sz="1053" b="1" dirty="0">
                <a:solidFill>
                  <a:srgbClr val="FF0000"/>
                </a:solidFill>
                <a:latin typeface="Times New Roman" panose="02020603050405020304" pitchFamily="18" charset="0"/>
                <a:cs typeface="Times New Roman" panose="02020603050405020304" pitchFamily="18" charset="0"/>
              </a:rPr>
              <a:t> </a:t>
            </a:r>
            <a:r>
              <a:rPr lang="en-US" altLang="zh-CN" sz="1053" b="1" dirty="0" smtClean="0">
                <a:solidFill>
                  <a:srgbClr val="FF0000"/>
                </a:solidFill>
                <a:latin typeface="Times New Roman" panose="02020603050405020304" pitchFamily="18" charset="0"/>
                <a:cs typeface="Times New Roman" panose="02020603050405020304" pitchFamily="18" charset="0"/>
              </a:rPr>
              <a:t>2013</a:t>
            </a:r>
            <a:r>
              <a:rPr lang="zh-CN" altLang="en-US" sz="1053" b="1" dirty="0" smtClean="0">
                <a:solidFill>
                  <a:srgbClr val="FF0000"/>
                </a:solidFill>
                <a:latin typeface="Times New Roman" panose="02020603050405020304" pitchFamily="18" charset="0"/>
                <a:cs typeface="Times New Roman" panose="02020603050405020304" pitchFamily="18" charset="0"/>
              </a:rPr>
              <a:t>（</a:t>
            </a:r>
            <a:r>
              <a:rPr lang="en-US" altLang="zh-CN" sz="1053" b="1" dirty="0" smtClean="0">
                <a:solidFill>
                  <a:srgbClr val="FF0000"/>
                </a:solidFill>
                <a:latin typeface="Times New Roman" panose="02020603050405020304" pitchFamily="18" charset="0"/>
                <a:cs typeface="Times New Roman" panose="02020603050405020304" pitchFamily="18" charset="0"/>
              </a:rPr>
              <a:t>10</a:t>
            </a:r>
            <a:r>
              <a:rPr lang="zh-CN" altLang="en-US" sz="1053" b="1" dirty="0" smtClean="0">
                <a:solidFill>
                  <a:srgbClr val="FF0000"/>
                </a:solidFill>
                <a:latin typeface="Times New Roman" panose="02020603050405020304" pitchFamily="18" charset="0"/>
                <a:cs typeface="Times New Roman" panose="02020603050405020304" pitchFamily="18" charset="0"/>
              </a:rPr>
              <a:t>）：</a:t>
            </a:r>
            <a:r>
              <a:rPr lang="en-US" altLang="zh-CN" sz="1053" b="1" dirty="0" smtClean="0">
                <a:solidFill>
                  <a:srgbClr val="FF0000"/>
                </a:solidFill>
                <a:latin typeface="Times New Roman" panose="02020603050405020304" pitchFamily="18" charset="0"/>
                <a:cs typeface="Times New Roman" panose="02020603050405020304" pitchFamily="18" charset="0"/>
              </a:rPr>
              <a:t>16-18</a:t>
            </a:r>
            <a:r>
              <a:rPr lang="zh-CN" altLang="en-US" sz="1053" b="1" dirty="0" smtClean="0">
                <a:solidFill>
                  <a:srgbClr val="FF0000"/>
                </a:solidFill>
                <a:latin typeface="Times New Roman" panose="02020603050405020304" pitchFamily="18" charset="0"/>
                <a:cs typeface="Times New Roman" panose="02020603050405020304" pitchFamily="18" charset="0"/>
              </a:rPr>
              <a:t>．</a:t>
            </a:r>
            <a:endParaRPr lang="zh-CN" altLang="en-US" sz="1053" b="1" dirty="0">
              <a:solidFill>
                <a:srgbClr val="FF0000"/>
              </a:solidFill>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6068207" y="968894"/>
            <a:ext cx="2888354" cy="1652751"/>
          </a:xfrm>
          <a:prstGeom prst="rect">
            <a:avLst/>
          </a:prstGeom>
          <a:effectLst>
            <a:glow rad="101600">
              <a:schemeClr val="accent3">
                <a:satMod val="175000"/>
                <a:alpha val="40000"/>
              </a:schemeClr>
            </a:glow>
            <a:outerShdw blurRad="50800" dist="38100" dir="2700000" algn="tl" rotWithShape="0">
              <a:prstClr val="black">
                <a:alpha val="40000"/>
              </a:prstClr>
            </a:outerShdw>
          </a:effectLst>
        </p:spPr>
      </p:pic>
      <p:pic>
        <p:nvPicPr>
          <p:cNvPr id="7" name="图片 6"/>
          <p:cNvPicPr>
            <a:picLocks noChangeAspect="1"/>
          </p:cNvPicPr>
          <p:nvPr/>
        </p:nvPicPr>
        <p:blipFill>
          <a:blip r:embed="rId3"/>
          <a:stretch>
            <a:fillRect/>
          </a:stretch>
        </p:blipFill>
        <p:spPr>
          <a:xfrm>
            <a:off x="6068206" y="3058101"/>
            <a:ext cx="2888354" cy="1867917"/>
          </a:xfrm>
          <a:prstGeom prst="rect">
            <a:avLst/>
          </a:prstGeom>
          <a:effectLst>
            <a:glow rad="101600">
              <a:schemeClr val="accent3">
                <a:satMod val="175000"/>
                <a:alpha val="40000"/>
              </a:schemeClr>
            </a:glow>
            <a:outerShdw blurRad="50800" dist="38100" dir="2700000" algn="tl" rotWithShape="0">
              <a:prstClr val="black">
                <a:alpha val="40000"/>
              </a:prstClr>
            </a:outerShdw>
          </a:effectLst>
        </p:spPr>
      </p:pic>
    </p:spTree>
    <p:extLst>
      <p:ext uri="{BB962C8B-B14F-4D97-AF65-F5344CB8AC3E}">
        <p14:creationId xmlns:p14="http://schemas.microsoft.com/office/powerpoint/2010/main" val="276064789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rtl="0" eaLnBrk="1" latinLnBrk="0" hangingPunct="1"/>
            <a:r>
              <a:rPr lang="zh-CN" altLang="zh-CN" dirty="0" smtClean="0"/>
              <a:t>无线系统的“交互”之趣</a:t>
            </a:r>
            <a:endParaRPr lang="zh-CN" altLang="en-US" dirty="0"/>
          </a:p>
        </p:txBody>
      </p:sp>
      <p:sp>
        <p:nvSpPr>
          <p:cNvPr id="3" name="内容占位符 2"/>
          <p:cNvSpPr>
            <a:spLocks noGrp="1"/>
          </p:cNvSpPr>
          <p:nvPr>
            <p:ph idx="1"/>
          </p:nvPr>
        </p:nvSpPr>
        <p:spPr/>
        <p:txBody>
          <a:bodyPr>
            <a:normAutofit fontScale="92500"/>
          </a:bodyPr>
          <a:lstStyle/>
          <a:p>
            <a:r>
              <a:rPr lang="en-US" altLang="zh-CN" dirty="0"/>
              <a:t>TI-</a:t>
            </a:r>
            <a:r>
              <a:rPr lang="en-US" altLang="zh-CN" dirty="0" err="1"/>
              <a:t>Navigator</a:t>
            </a:r>
            <a:r>
              <a:rPr lang="en-US" altLang="zh-CN" baseline="30000" dirty="0" err="1"/>
              <a:t>TM</a:t>
            </a:r>
            <a:r>
              <a:rPr lang="zh-CN" altLang="zh-CN" dirty="0"/>
              <a:t>无线导航</a:t>
            </a:r>
            <a:r>
              <a:rPr lang="zh-CN" altLang="zh-CN" dirty="0" smtClean="0"/>
              <a:t>系统是</a:t>
            </a:r>
            <a:r>
              <a:rPr lang="zh-CN" altLang="zh-CN" dirty="0"/>
              <a:t>由</a:t>
            </a:r>
            <a:r>
              <a:rPr lang="en-US" altLang="zh-CN" dirty="0"/>
              <a:t>TI</a:t>
            </a:r>
            <a:r>
              <a:rPr lang="zh-CN" altLang="zh-CN" dirty="0"/>
              <a:t>图形计算器、无线网络适配器、路由器和教师软件等构成，将无线系统应用于数学课堂教学，教师就可以与每一个学生的</a:t>
            </a:r>
            <a:r>
              <a:rPr lang="en-US" altLang="zh-CN" dirty="0"/>
              <a:t>TI</a:t>
            </a:r>
            <a:r>
              <a:rPr lang="zh-CN" altLang="zh-CN" dirty="0"/>
              <a:t>图形计算器无线对接，</a:t>
            </a:r>
            <a:r>
              <a:rPr lang="zh-CN" altLang="zh-CN" dirty="0" smtClean="0"/>
              <a:t>监控学习</a:t>
            </a:r>
            <a:r>
              <a:rPr lang="zh-CN" altLang="zh-CN" dirty="0"/>
              <a:t>进程</a:t>
            </a:r>
            <a:r>
              <a:rPr lang="zh-CN" altLang="zh-CN" dirty="0" smtClean="0"/>
              <a:t>，了解</a:t>
            </a:r>
            <a:r>
              <a:rPr lang="zh-CN" altLang="en-US" dirty="0"/>
              <a:t>学习</a:t>
            </a:r>
            <a:r>
              <a:rPr lang="zh-CN" altLang="zh-CN" dirty="0" smtClean="0"/>
              <a:t>掌握</a:t>
            </a:r>
            <a:r>
              <a:rPr lang="zh-CN" altLang="zh-CN" dirty="0"/>
              <a:t>程度，实时</a:t>
            </a:r>
            <a:r>
              <a:rPr lang="zh-CN" altLang="zh-CN" dirty="0" smtClean="0"/>
              <a:t>反馈学习疑问</a:t>
            </a:r>
            <a:r>
              <a:rPr lang="zh-CN" altLang="zh-CN" dirty="0"/>
              <a:t>，</a:t>
            </a:r>
            <a:r>
              <a:rPr lang="zh-CN" altLang="zh-CN" dirty="0" smtClean="0"/>
              <a:t>使教学</a:t>
            </a:r>
            <a:r>
              <a:rPr lang="zh-CN" altLang="zh-CN" dirty="0"/>
              <a:t>不再随意和</a:t>
            </a:r>
            <a:r>
              <a:rPr lang="zh-CN" altLang="zh-CN" dirty="0" smtClean="0"/>
              <a:t>盲目</a:t>
            </a:r>
            <a:r>
              <a:rPr lang="zh-CN" altLang="en-US" dirty="0" smtClean="0"/>
              <a:t>．</a:t>
            </a:r>
            <a:endParaRPr lang="zh-CN" altLang="en-US" dirty="0"/>
          </a:p>
        </p:txBody>
      </p:sp>
    </p:spTree>
    <p:extLst>
      <p:ext uri="{BB962C8B-B14F-4D97-AF65-F5344CB8AC3E}">
        <p14:creationId xmlns:p14="http://schemas.microsoft.com/office/powerpoint/2010/main" val="9506792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3"/>
          <p:cNvSpPr>
            <a:spLocks noGrp="1"/>
          </p:cNvSpPr>
          <p:nvPr>
            <p:ph type="sldNum" sz="quarter" idx="12"/>
          </p:nvPr>
        </p:nvSpPr>
        <p:spPr>
          <a:xfrm>
            <a:off x="4954885" y="-504100"/>
            <a:ext cx="584825" cy="304271"/>
          </a:xfrm>
        </p:spPr>
        <p:txBody>
          <a:bodyPr/>
          <a:lstStyle/>
          <a:p>
            <a:fld id="{DB45D084-F9BB-497B-B067-10C3E6D59BC2}" type="slidenum">
              <a:rPr lang="en-US" altLang="zh-CN"/>
              <a:pPr/>
              <a:t>12</a:t>
            </a:fld>
            <a:endParaRPr lang="en-US" altLang="zh-CN"/>
          </a:p>
        </p:txBody>
      </p:sp>
      <p:pic>
        <p:nvPicPr>
          <p:cNvPr id="249868" name="Picture 5" descr="无线课堂示意图"/>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1314" y="3384371"/>
            <a:ext cx="2252942" cy="1605670"/>
          </a:xfrm>
          <a:prstGeom prst="rect">
            <a:avLst/>
          </a:prstGeom>
          <a:noFill/>
          <a:ln w="28575" algn="ctr">
            <a:solidFill>
              <a:srgbClr val="FF6600"/>
            </a:solidFill>
            <a:miter lim="800000"/>
            <a:headEnd/>
            <a:tailEnd/>
          </a:ln>
          <a:effectLst>
            <a:glow rad="101600">
              <a:schemeClr val="accent3">
                <a:satMod val="175000"/>
                <a:alpha val="40000"/>
              </a:schemeClr>
            </a:glow>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9" name="Picture 3" descr="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7148" y="1341316"/>
            <a:ext cx="4886304" cy="3648725"/>
          </a:xfrm>
          <a:prstGeom prst="rect">
            <a:avLst/>
          </a:prstGeom>
          <a:noFill/>
          <a:ln w="28575" algn="ctr">
            <a:solidFill>
              <a:srgbClr val="FF6600"/>
            </a:solidFill>
            <a:miter lim="800000"/>
            <a:headEnd/>
            <a:tailEnd/>
          </a:ln>
          <a:effectLst>
            <a:glow rad="101600">
              <a:schemeClr val="accent3">
                <a:satMod val="175000"/>
                <a:alpha val="40000"/>
              </a:schemeClr>
            </a:glow>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标题 1"/>
          <p:cNvSpPr txBox="1">
            <a:spLocks/>
          </p:cNvSpPr>
          <p:nvPr/>
        </p:nvSpPr>
        <p:spPr>
          <a:xfrm>
            <a:off x="1944694" y="520092"/>
            <a:ext cx="6683765" cy="1067408"/>
          </a:xfrm>
          <a:prstGeom prst="rect">
            <a:avLst/>
          </a:prstGeom>
        </p:spPr>
        <p:txBody>
          <a:bodyPr>
            <a:normAutofit/>
          </a:bodyPr>
          <a:lst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zh-CN" dirty="0" smtClean="0"/>
              <a:t>无线</a:t>
            </a:r>
            <a:r>
              <a:rPr lang="zh-CN" altLang="en-US" dirty="0" smtClean="0"/>
              <a:t>课堂</a:t>
            </a:r>
            <a:endParaRPr lang="zh-CN" altLang="en-US" dirty="0"/>
          </a:p>
        </p:txBody>
      </p:sp>
      <p:pic>
        <p:nvPicPr>
          <p:cNvPr id="21" name="Picture 7" descr="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01313" y="1341316"/>
            <a:ext cx="2252942" cy="1500188"/>
          </a:xfrm>
          <a:prstGeom prst="rect">
            <a:avLst/>
          </a:prstGeom>
          <a:noFill/>
          <a:ln w="28575" algn="ctr">
            <a:solidFill>
              <a:srgbClr val="FF6600"/>
            </a:solidFill>
            <a:miter lim="800000"/>
            <a:headEnd/>
            <a:tailEnd/>
          </a:ln>
          <a:effectLst>
            <a:glow rad="101600">
              <a:schemeClr val="accent3">
                <a:satMod val="175000"/>
                <a:alpha val="40000"/>
              </a:schemeClr>
            </a:glow>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7306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3"/>
          <p:cNvSpPr>
            <a:spLocks noGrp="1"/>
          </p:cNvSpPr>
          <p:nvPr>
            <p:ph type="sldNum" sz="quarter" idx="12"/>
          </p:nvPr>
        </p:nvSpPr>
        <p:spPr/>
        <p:txBody>
          <a:bodyPr/>
          <a:lstStyle/>
          <a:p>
            <a:fld id="{DB45D084-F9BB-497B-B067-10C3E6D59BC2}" type="slidenum">
              <a:rPr lang="en-US" altLang="zh-CN"/>
              <a:pPr/>
              <a:t>13</a:t>
            </a:fld>
            <a:endParaRPr lang="en-US" altLang="zh-CN"/>
          </a:p>
        </p:txBody>
      </p:sp>
      <p:pic>
        <p:nvPicPr>
          <p:cNvPr id="16392" name="Picture 8" descr="实时监控"/>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6693" y="3946482"/>
            <a:ext cx="2500805" cy="1500188"/>
          </a:xfrm>
          <a:prstGeom prst="rect">
            <a:avLst/>
          </a:prstGeom>
          <a:noFill/>
          <a:ln w="28575" algn="ctr">
            <a:solidFill>
              <a:srgbClr val="FF6600"/>
            </a:solidFill>
            <a:miter lim="800000"/>
            <a:headEnd/>
            <a:tailEnd/>
          </a:ln>
          <a:effectLst>
            <a:glow rad="101600">
              <a:schemeClr val="accent3">
                <a:satMod val="175000"/>
                <a:alpha val="40000"/>
              </a:schemeClr>
            </a:glow>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390" name="Picture 6" descr="即时评估"/>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4385" y="3946483"/>
            <a:ext cx="2500313" cy="1500188"/>
          </a:xfrm>
          <a:prstGeom prst="rect">
            <a:avLst/>
          </a:prstGeom>
          <a:noFill/>
          <a:ln w="28575" algn="ctr">
            <a:solidFill>
              <a:srgbClr val="FF6600"/>
            </a:solidFill>
            <a:miter lim="800000"/>
            <a:headEnd/>
            <a:tailEnd/>
          </a:ln>
          <a:effectLst>
            <a:glow rad="101600">
              <a:schemeClr val="accent3">
                <a:satMod val="175000"/>
                <a:alpha val="40000"/>
              </a:schemeClr>
            </a:glow>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394" name="Text Box 10"/>
          <p:cNvSpPr txBox="1">
            <a:spLocks noChangeArrowheads="1"/>
          </p:cNvSpPr>
          <p:nvPr/>
        </p:nvSpPr>
        <p:spPr bwMode="auto">
          <a:xfrm>
            <a:off x="4213593" y="4966450"/>
            <a:ext cx="1980407" cy="305594"/>
          </a:xfrm>
          <a:prstGeom prst="rect">
            <a:avLst/>
          </a:prstGeom>
          <a:solidFill>
            <a:schemeClr val="accent1"/>
          </a:solidFill>
          <a:ln w="28575" algn="ctr">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1170" dirty="0">
                <a:solidFill>
                  <a:srgbClr val="FFFF00"/>
                </a:solidFill>
                <a:ea typeface="黑体" panose="02010609060101010101" pitchFamily="49" charset="-122"/>
              </a:rPr>
              <a:t>即时调查，迅速统计</a:t>
            </a:r>
          </a:p>
        </p:txBody>
      </p:sp>
      <p:pic>
        <p:nvPicPr>
          <p:cNvPr id="24986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1585" y="3946482"/>
            <a:ext cx="2399771" cy="1500188"/>
          </a:xfrm>
          <a:prstGeom prst="rect">
            <a:avLst/>
          </a:prstGeom>
          <a:noFill/>
          <a:ln w="28575" algn="ctr">
            <a:solidFill>
              <a:srgbClr val="FF6600"/>
            </a:solidFill>
            <a:miter lim="800000"/>
            <a:headEnd/>
            <a:tailEnd/>
          </a:ln>
          <a:effectLst>
            <a:glow rad="101600">
              <a:schemeClr val="accent3">
                <a:satMod val="175000"/>
                <a:alpha val="40000"/>
              </a:schemeClr>
            </a:glow>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 Box 10"/>
          <p:cNvSpPr txBox="1">
            <a:spLocks noChangeArrowheads="1"/>
          </p:cNvSpPr>
          <p:nvPr/>
        </p:nvSpPr>
        <p:spPr bwMode="auto">
          <a:xfrm>
            <a:off x="6711591" y="4973066"/>
            <a:ext cx="1979083" cy="305593"/>
          </a:xfrm>
          <a:prstGeom prst="rect">
            <a:avLst/>
          </a:prstGeom>
          <a:solidFill>
            <a:schemeClr val="accent1"/>
          </a:solidFill>
          <a:ln w="28575" algn="ctr">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1170" dirty="0">
                <a:solidFill>
                  <a:srgbClr val="FFFF00"/>
                </a:solidFill>
                <a:ea typeface="黑体" panose="02010609060101010101" pitchFamily="49" charset="-122"/>
              </a:rPr>
              <a:t>整体认识和个性教学</a:t>
            </a:r>
          </a:p>
        </p:txBody>
      </p:sp>
      <p:sp>
        <p:nvSpPr>
          <p:cNvPr id="5" name="Text Box 10"/>
          <p:cNvSpPr txBox="1">
            <a:spLocks noChangeArrowheads="1"/>
          </p:cNvSpPr>
          <p:nvPr/>
        </p:nvSpPr>
        <p:spPr bwMode="auto">
          <a:xfrm>
            <a:off x="1420832" y="5003492"/>
            <a:ext cx="1979083" cy="305594"/>
          </a:xfrm>
          <a:prstGeom prst="rect">
            <a:avLst/>
          </a:prstGeom>
          <a:solidFill>
            <a:schemeClr val="accent1"/>
          </a:solidFill>
          <a:ln w="28575" algn="ctr">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1170">
                <a:solidFill>
                  <a:srgbClr val="FFFF00"/>
                </a:solidFill>
                <a:ea typeface="黑体" panose="02010609060101010101" pitchFamily="49" charset="-122"/>
              </a:rPr>
              <a:t>实时监控，及时反馈</a:t>
            </a:r>
          </a:p>
        </p:txBody>
      </p:sp>
      <p:sp>
        <p:nvSpPr>
          <p:cNvPr id="20" name="标题 1"/>
          <p:cNvSpPr txBox="1">
            <a:spLocks/>
          </p:cNvSpPr>
          <p:nvPr/>
        </p:nvSpPr>
        <p:spPr>
          <a:xfrm>
            <a:off x="1944694" y="520092"/>
            <a:ext cx="6683765" cy="1067408"/>
          </a:xfrm>
          <a:prstGeom prst="rect">
            <a:avLst/>
          </a:prstGeom>
        </p:spPr>
        <p:txBody>
          <a:bodyPr>
            <a:normAutofit/>
          </a:bodyPr>
          <a:lst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zh-CN" dirty="0" smtClean="0"/>
              <a:t>无线</a:t>
            </a:r>
            <a:r>
              <a:rPr lang="zh-CN" altLang="en-US" dirty="0" smtClean="0"/>
              <a:t>课堂</a:t>
            </a:r>
            <a:endParaRPr lang="zh-CN" altLang="en-US" dirty="0"/>
          </a:p>
        </p:txBody>
      </p:sp>
      <p:pic>
        <p:nvPicPr>
          <p:cNvPr id="6" name="图片 5"/>
          <p:cNvPicPr>
            <a:picLocks noChangeAspect="1"/>
          </p:cNvPicPr>
          <p:nvPr/>
        </p:nvPicPr>
        <p:blipFill>
          <a:blip r:embed="rId6"/>
          <a:stretch>
            <a:fillRect/>
          </a:stretch>
        </p:blipFill>
        <p:spPr>
          <a:xfrm>
            <a:off x="4700954" y="520092"/>
            <a:ext cx="4216518" cy="3184923"/>
          </a:xfrm>
          <a:prstGeom prst="rect">
            <a:avLst/>
          </a:prstGeom>
          <a:noFill/>
          <a:ln w="28575" algn="ctr">
            <a:solidFill>
              <a:srgbClr val="FF6600"/>
            </a:solidFill>
            <a:miter lim="800000"/>
            <a:headEnd/>
            <a:tailEnd/>
          </a:ln>
          <a:effectLst>
            <a:glow rad="101600">
              <a:schemeClr val="accent3">
                <a:satMod val="175000"/>
                <a:alpha val="40000"/>
              </a:schemeClr>
            </a:glow>
            <a:outerShdw blurRad="50800" dist="38100" dir="2700000" algn="tl" rotWithShape="0">
              <a:prstClr val="black">
                <a:alpha val="40000"/>
              </a:prstClr>
            </a:outerShdw>
          </a:effectLst>
        </p:spPr>
      </p:pic>
      <p:sp>
        <p:nvSpPr>
          <p:cNvPr id="7" name="矩形 6"/>
          <p:cNvSpPr/>
          <p:nvPr/>
        </p:nvSpPr>
        <p:spPr>
          <a:xfrm>
            <a:off x="996461" y="1401515"/>
            <a:ext cx="3544433" cy="1938992"/>
          </a:xfrm>
          <a:prstGeom prst="rect">
            <a:avLst/>
          </a:prstGeom>
        </p:spPr>
        <p:txBody>
          <a:bodyPr wrap="square">
            <a:spAutoFit/>
          </a:bodyPr>
          <a:lstStyle/>
          <a:p>
            <a:pPr>
              <a:lnSpc>
                <a:spcPct val="150000"/>
              </a:lnSpc>
            </a:pPr>
            <a:r>
              <a:rPr lang="zh-CN" altLang="zh-CN" sz="1600" dirty="0" smtClean="0">
                <a:solidFill>
                  <a:schemeClr val="tx1">
                    <a:lumMod val="50000"/>
                    <a:lumOff val="50000"/>
                  </a:schemeClr>
                </a:solidFill>
                <a:latin typeface="Times New Roman" panose="02020603050405020304" pitchFamily="18" charset="0"/>
                <a:cs typeface="Times New Roman" panose="02020603050405020304" pitchFamily="18" charset="0"/>
              </a:rPr>
              <a:t>教师可以</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编辑数学问题</a:t>
            </a:r>
            <a:r>
              <a:rPr lang="zh-CN" altLang="zh-CN" sz="1600" dirty="0" smtClean="0">
                <a:solidFill>
                  <a:schemeClr val="tx1">
                    <a:lumMod val="50000"/>
                    <a:lumOff val="50000"/>
                  </a:schemeClr>
                </a:solidFill>
                <a:latin typeface="Times New Roman" panose="02020603050405020304" pitchFamily="18" charset="0"/>
                <a:cs typeface="Times New Roman" panose="02020603050405020304" pitchFamily="18" charset="0"/>
              </a:rPr>
              <a:t>，发送</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到学生的</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TI</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图形计算器上进行“即时调查”，学生按要求回复</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文本</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选项</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图形</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方程</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或</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表达式</a:t>
            </a:r>
            <a:r>
              <a:rPr lang="en-US" altLang="zh-CN" sz="1600" dirty="0">
                <a:solidFill>
                  <a:schemeClr val="tx1">
                    <a:lumMod val="50000"/>
                    <a:lumOff val="50000"/>
                  </a:schemeClr>
                </a:solidFill>
                <a:latin typeface="Times New Roman" panose="02020603050405020304" pitchFamily="18" charset="0"/>
                <a:cs typeface="Times New Roman" panose="02020603050405020304" pitchFamily="18" charset="0"/>
              </a:rPr>
              <a:t>”</a:t>
            </a:r>
            <a:r>
              <a:rPr lang="zh-CN" altLang="zh-CN" sz="1600" dirty="0">
                <a:solidFill>
                  <a:schemeClr val="tx1">
                    <a:lumMod val="50000"/>
                    <a:lumOff val="50000"/>
                  </a:schemeClr>
                </a:solidFill>
                <a:latin typeface="Times New Roman" panose="02020603050405020304" pitchFamily="18" charset="0"/>
                <a:cs typeface="Times New Roman" panose="02020603050405020304" pitchFamily="18" charset="0"/>
              </a:rPr>
              <a:t>，教师通过软件收集并快速整理</a:t>
            </a:r>
            <a:r>
              <a:rPr lang="zh-CN" altLang="zh-CN" sz="1600" dirty="0" smtClean="0">
                <a:solidFill>
                  <a:schemeClr val="tx1">
                    <a:lumMod val="50000"/>
                    <a:lumOff val="50000"/>
                  </a:schemeClr>
                </a:solidFill>
                <a:latin typeface="Times New Roman" panose="02020603050405020304" pitchFamily="18" charset="0"/>
                <a:cs typeface="Times New Roman" panose="02020603050405020304" pitchFamily="18" charset="0"/>
              </a:rPr>
              <a:t>统计</a:t>
            </a:r>
            <a:r>
              <a:rPr lang="zh-CN" altLang="en-US" sz="1600" dirty="0" smtClean="0">
                <a:solidFill>
                  <a:schemeClr val="tx1">
                    <a:lumMod val="50000"/>
                    <a:lumOff val="50000"/>
                  </a:schemeClr>
                </a:solidFill>
                <a:latin typeface="Times New Roman" panose="02020603050405020304" pitchFamily="18" charset="0"/>
                <a:cs typeface="Times New Roman" panose="02020603050405020304" pitchFamily="18" charset="0"/>
              </a:rPr>
              <a:t>．</a:t>
            </a:r>
            <a:endParaRPr lang="zh-CN" altLang="en-US" sz="1600" dirty="0">
              <a:solidFill>
                <a:schemeClr val="tx1">
                  <a:lumMod val="50000"/>
                  <a:lumOff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91797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示例与分析</a:t>
            </a:r>
            <a:endParaRPr lang="zh-CN" altLang="en-US" dirty="0"/>
          </a:p>
        </p:txBody>
      </p:sp>
      <p:sp>
        <p:nvSpPr>
          <p:cNvPr id="3" name="内容占位符 2"/>
          <p:cNvSpPr>
            <a:spLocks noGrp="1"/>
          </p:cNvSpPr>
          <p:nvPr>
            <p:ph idx="1"/>
          </p:nvPr>
        </p:nvSpPr>
        <p:spPr/>
        <p:txBody>
          <a:bodyPr>
            <a:normAutofit fontScale="77500" lnSpcReduction="20000"/>
          </a:bodyPr>
          <a:lstStyle/>
          <a:p>
            <a:endParaRPr lang="en-US" altLang="zh-CN" dirty="0" smtClean="0"/>
          </a:p>
          <a:p>
            <a:endParaRPr lang="en-US" altLang="zh-CN" dirty="0" smtClean="0"/>
          </a:p>
          <a:p>
            <a:endParaRPr lang="en-US" altLang="zh-CN" dirty="0"/>
          </a:p>
          <a:p>
            <a:r>
              <a:rPr lang="zh-CN" altLang="zh-CN" dirty="0"/>
              <a:t>这是一个贴近生活、贴近学生的概率问题</a:t>
            </a:r>
            <a:r>
              <a:rPr lang="zh-CN" altLang="zh-CN" dirty="0" smtClean="0"/>
              <a:t>，</a:t>
            </a:r>
            <a:r>
              <a:rPr lang="zh-CN" altLang="en-US" dirty="0" smtClean="0"/>
              <a:t>试图通过</a:t>
            </a:r>
            <a:r>
              <a:rPr lang="zh-CN" altLang="zh-CN" dirty="0" smtClean="0"/>
              <a:t>新颖</a:t>
            </a:r>
            <a:r>
              <a:rPr lang="zh-CN" altLang="zh-CN" dirty="0"/>
              <a:t>的</a:t>
            </a:r>
            <a:r>
              <a:rPr lang="zh-CN" altLang="zh-CN" dirty="0" smtClean="0"/>
              <a:t>问题</a:t>
            </a:r>
            <a:r>
              <a:rPr lang="zh-CN" altLang="en-US" dirty="0" smtClean="0"/>
              <a:t>，引出随机模拟的方法估计概率</a:t>
            </a:r>
            <a:r>
              <a:rPr lang="zh-CN" altLang="zh-CN" dirty="0" smtClean="0"/>
              <a:t>．</a:t>
            </a:r>
            <a:endParaRPr lang="en-US" altLang="zh-CN" dirty="0" smtClean="0"/>
          </a:p>
          <a:p>
            <a:r>
              <a:rPr lang="zh-CN" altLang="zh-CN" dirty="0"/>
              <a:t>从“即时调查”的统计结果可以一目了然地看到</a:t>
            </a:r>
            <a:r>
              <a:rPr lang="zh-CN" altLang="zh-CN" dirty="0" smtClean="0"/>
              <a:t>，学生对</a:t>
            </a:r>
            <a:r>
              <a:rPr lang="zh-CN" altLang="zh-CN" dirty="0"/>
              <a:t>这个概率问题的认识体验有明显</a:t>
            </a:r>
            <a:r>
              <a:rPr lang="zh-CN" altLang="zh-CN" dirty="0" smtClean="0"/>
              <a:t>错觉</a:t>
            </a:r>
            <a:r>
              <a:rPr lang="zh-CN" altLang="en-US" dirty="0" smtClean="0"/>
              <a:t>．</a:t>
            </a:r>
            <a:endParaRPr lang="zh-CN" altLang="en-US" dirty="0"/>
          </a:p>
        </p:txBody>
      </p:sp>
      <p:pic>
        <p:nvPicPr>
          <p:cNvPr id="5" name="图片 4"/>
          <p:cNvPicPr>
            <a:picLocks noChangeAspect="1"/>
          </p:cNvPicPr>
          <p:nvPr/>
        </p:nvPicPr>
        <p:blipFill>
          <a:blip r:embed="rId2"/>
          <a:stretch>
            <a:fillRect/>
          </a:stretch>
        </p:blipFill>
        <p:spPr>
          <a:xfrm>
            <a:off x="1953632" y="1466850"/>
            <a:ext cx="6475260" cy="1434118"/>
          </a:xfrm>
          <a:prstGeom prst="rect">
            <a:avLst/>
          </a:prstGeom>
          <a:effectLst>
            <a:glow rad="101600">
              <a:schemeClr val="accent3">
                <a:satMod val="175000"/>
                <a:alpha val="40000"/>
              </a:schemeClr>
            </a:glow>
            <a:outerShdw blurRad="50800" dist="38100" dir="2700000" algn="tl" rotWithShape="0">
              <a:prstClr val="black">
                <a:alpha val="40000"/>
              </a:prstClr>
            </a:outerShdw>
          </a:effectLst>
        </p:spPr>
      </p:pic>
    </p:spTree>
    <p:extLst>
      <p:ext uri="{BB962C8B-B14F-4D97-AF65-F5344CB8AC3E}">
        <p14:creationId xmlns:p14="http://schemas.microsoft.com/office/powerpoint/2010/main" val="20498478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启示</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a:t>“</a:t>
            </a:r>
            <a:r>
              <a:rPr lang="zh-CN" altLang="zh-CN" dirty="0"/>
              <a:t>即时调查</a:t>
            </a:r>
            <a:r>
              <a:rPr lang="en-US" altLang="zh-CN" dirty="0"/>
              <a:t>”</a:t>
            </a:r>
            <a:r>
              <a:rPr lang="zh-CN" altLang="zh-CN" dirty="0"/>
              <a:t>能让教师及时捕捉到学生学习的整体情况和个体差异，实现针对性教学和个性化教学，从而改变了传统的评价方式</a:t>
            </a:r>
            <a:r>
              <a:rPr lang="zh-CN" altLang="zh-CN" dirty="0" smtClean="0"/>
              <a:t>．</a:t>
            </a:r>
            <a:endParaRPr lang="zh-CN" altLang="zh-CN" dirty="0"/>
          </a:p>
          <a:p>
            <a:r>
              <a:rPr lang="zh-CN" altLang="zh-CN" dirty="0" smtClean="0"/>
              <a:t>当</a:t>
            </a:r>
            <a:r>
              <a:rPr lang="zh-CN" altLang="zh-CN" dirty="0"/>
              <a:t>教师给出正确</a:t>
            </a:r>
            <a:r>
              <a:rPr lang="zh-CN" altLang="zh-CN" dirty="0" smtClean="0"/>
              <a:t>选项</a:t>
            </a:r>
            <a:r>
              <a:rPr lang="zh-CN" altLang="en-US" dirty="0" smtClean="0"/>
              <a:t>时，</a:t>
            </a:r>
            <a:r>
              <a:rPr lang="zh-CN" altLang="zh-CN" dirty="0" smtClean="0"/>
              <a:t>并</a:t>
            </a:r>
            <a:r>
              <a:rPr lang="zh-CN" altLang="zh-CN" dirty="0"/>
              <a:t>提出</a:t>
            </a:r>
            <a:r>
              <a:rPr lang="en-US" altLang="zh-CN" dirty="0"/>
              <a:t>“</a:t>
            </a:r>
            <a:r>
              <a:rPr lang="zh-CN" altLang="zh-CN" dirty="0"/>
              <a:t>用试验的方法得到概率的估计值</a:t>
            </a:r>
            <a:r>
              <a:rPr lang="en-US" altLang="zh-CN" dirty="0"/>
              <a:t>”</a:t>
            </a:r>
            <a:r>
              <a:rPr lang="zh-CN" altLang="zh-CN" dirty="0"/>
              <a:t>的学习要求时，这个学习要求迅速化为学生自觉学习的强烈意愿</a:t>
            </a:r>
            <a:r>
              <a:rPr lang="zh-CN" altLang="zh-CN" dirty="0" smtClean="0"/>
              <a:t>．</a:t>
            </a:r>
            <a:endParaRPr lang="en-US" altLang="zh-CN" dirty="0" smtClean="0"/>
          </a:p>
          <a:p>
            <a:r>
              <a:rPr lang="zh-CN" altLang="zh-CN" dirty="0" smtClean="0"/>
              <a:t>无线</a:t>
            </a:r>
            <a:r>
              <a:rPr lang="zh-CN" altLang="zh-CN" dirty="0"/>
              <a:t>系统强大的互动功能给教学带来了</a:t>
            </a:r>
            <a:r>
              <a:rPr lang="en-US" altLang="zh-CN" dirty="0"/>
              <a:t>“</a:t>
            </a:r>
            <a:r>
              <a:rPr lang="zh-CN" altLang="zh-CN" dirty="0"/>
              <a:t>交互</a:t>
            </a:r>
            <a:r>
              <a:rPr lang="en-US" altLang="zh-CN" dirty="0"/>
              <a:t>”</a:t>
            </a:r>
            <a:r>
              <a:rPr lang="zh-CN" altLang="zh-CN" dirty="0"/>
              <a:t>之趣．</a:t>
            </a:r>
            <a:endParaRPr lang="en-US" altLang="zh-CN" dirty="0" smtClean="0"/>
          </a:p>
          <a:p>
            <a:endParaRPr lang="zh-CN" altLang="en-US" dirty="0"/>
          </a:p>
        </p:txBody>
      </p:sp>
    </p:spTree>
    <p:extLst>
      <p:ext uri="{BB962C8B-B14F-4D97-AF65-F5344CB8AC3E}">
        <p14:creationId xmlns:p14="http://schemas.microsoft.com/office/powerpoint/2010/main" val="69811080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rtl="0" eaLnBrk="1" latinLnBrk="0" hangingPunct="1"/>
            <a:r>
              <a:rPr lang="en-US" altLang="zh-CN" dirty="0"/>
              <a:t>CAS</a:t>
            </a:r>
            <a:r>
              <a:rPr lang="zh-CN" altLang="zh-CN" dirty="0"/>
              <a:t>系统的“简化”之趣</a:t>
            </a:r>
            <a:endParaRPr lang="zh-CN" altLang="zh-CN" dirty="0" smtClean="0">
              <a:effectLst/>
            </a:endParaRPr>
          </a:p>
        </p:txBody>
      </p:sp>
      <p:sp>
        <p:nvSpPr>
          <p:cNvPr id="3" name="内容占位符 2"/>
          <p:cNvSpPr>
            <a:spLocks noGrp="1"/>
          </p:cNvSpPr>
          <p:nvPr>
            <p:ph idx="1"/>
          </p:nvPr>
        </p:nvSpPr>
        <p:spPr/>
        <p:txBody>
          <a:bodyPr>
            <a:normAutofit/>
          </a:bodyPr>
          <a:lstStyle/>
          <a:p>
            <a:r>
              <a:rPr lang="en-US" altLang="zh-CN" dirty="0"/>
              <a:t>TI</a:t>
            </a:r>
            <a:r>
              <a:rPr lang="zh-CN" altLang="zh-CN" dirty="0"/>
              <a:t>图形</a:t>
            </a:r>
            <a:r>
              <a:rPr lang="zh-CN" altLang="zh-CN" dirty="0" smtClean="0"/>
              <a:t>计算器独有</a:t>
            </a:r>
            <a:r>
              <a:rPr lang="zh-CN" altLang="zh-CN" dirty="0"/>
              <a:t>的计算机代数系统（</a:t>
            </a:r>
            <a:r>
              <a:rPr lang="en-US" altLang="zh-CN" dirty="0"/>
              <a:t>Computer Algebra System</a:t>
            </a:r>
            <a:r>
              <a:rPr lang="zh-CN" altLang="zh-CN" dirty="0"/>
              <a:t>，简称</a:t>
            </a:r>
            <a:r>
              <a:rPr lang="en-US" altLang="zh-CN" dirty="0"/>
              <a:t>CAS</a:t>
            </a:r>
            <a:r>
              <a:rPr lang="zh-CN" altLang="zh-CN" dirty="0"/>
              <a:t>系统）可以实现代数运算、符号运算和逻辑运算的基本要求，可以解决三角函数、微积分以及矩阵的相关运算．</a:t>
            </a:r>
            <a:endParaRPr lang="zh-CN" altLang="en-US" dirty="0"/>
          </a:p>
        </p:txBody>
      </p:sp>
    </p:spTree>
    <p:extLst>
      <p:ext uri="{BB962C8B-B14F-4D97-AF65-F5344CB8AC3E}">
        <p14:creationId xmlns:p14="http://schemas.microsoft.com/office/powerpoint/2010/main" val="26369628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rtl="0" eaLnBrk="1" latinLnBrk="0" hangingPunct="1"/>
            <a:r>
              <a:rPr lang="en-US" altLang="zh-CN" dirty="0"/>
              <a:t>CAS</a:t>
            </a:r>
            <a:r>
              <a:rPr lang="zh-CN" altLang="zh-CN" dirty="0"/>
              <a:t>系统的“简化”之趣</a:t>
            </a:r>
            <a:endParaRPr lang="zh-CN" altLang="zh-CN" dirty="0" smtClean="0">
              <a:effectLst/>
            </a:endParaRPr>
          </a:p>
        </p:txBody>
      </p:sp>
      <p:sp>
        <p:nvSpPr>
          <p:cNvPr id="3" name="内容占位符 2"/>
          <p:cNvSpPr>
            <a:spLocks noGrp="1"/>
          </p:cNvSpPr>
          <p:nvPr>
            <p:ph idx="1"/>
          </p:nvPr>
        </p:nvSpPr>
        <p:spPr/>
        <p:txBody>
          <a:bodyPr>
            <a:normAutofit fontScale="85000" lnSpcReduction="20000"/>
          </a:bodyPr>
          <a:lstStyle/>
          <a:p>
            <a:r>
              <a:rPr lang="zh-CN" altLang="zh-CN" dirty="0"/>
              <a:t>数学学习中，化简、求值等计算能力的不足往往阻碍了学生的概念理解，使用</a:t>
            </a:r>
            <a:r>
              <a:rPr lang="en-US" altLang="zh-CN" dirty="0"/>
              <a:t>CAS</a:t>
            </a:r>
            <a:r>
              <a:rPr lang="zh-CN" altLang="zh-CN" dirty="0"/>
              <a:t>系统，学生就能从单一的解题教学和繁杂的计算中解脱出来，更加专注于数学思维能力的锻炼</a:t>
            </a:r>
            <a:r>
              <a:rPr lang="zh-CN" altLang="zh-CN" dirty="0" smtClean="0"/>
              <a:t>．</a:t>
            </a:r>
            <a:endParaRPr lang="en-US" altLang="zh-CN" dirty="0" smtClean="0"/>
          </a:p>
          <a:p>
            <a:r>
              <a:rPr lang="zh-CN" altLang="zh-CN" dirty="0"/>
              <a:t>当然，这并非说明计算能力不重要，当计算能力影响数学思维要求时，我们希望学生能借助技术缩小计算能力上的差距</a:t>
            </a:r>
            <a:r>
              <a:rPr lang="zh-CN" altLang="en-US" dirty="0" smtClean="0"/>
              <a:t>．</a:t>
            </a:r>
            <a:endParaRPr lang="zh-CN" altLang="en-US" dirty="0"/>
          </a:p>
        </p:txBody>
      </p:sp>
    </p:spTree>
    <p:extLst>
      <p:ext uri="{BB962C8B-B14F-4D97-AF65-F5344CB8AC3E}">
        <p14:creationId xmlns:p14="http://schemas.microsoft.com/office/powerpoint/2010/main" val="393765414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示例与分析</a:t>
            </a:r>
            <a:endParaRPr lang="zh-CN" altLang="en-US" dirty="0"/>
          </a:p>
        </p:txBody>
      </p:sp>
      <p:sp>
        <p:nvSpPr>
          <p:cNvPr id="3" name="内容占位符 2"/>
          <p:cNvSpPr>
            <a:spLocks noGrp="1"/>
          </p:cNvSpPr>
          <p:nvPr>
            <p:ph idx="1"/>
          </p:nvPr>
        </p:nvSpPr>
        <p:spPr/>
        <p:txBody>
          <a:bodyPr>
            <a:normAutofit fontScale="77500" lnSpcReduction="20000"/>
          </a:bodyPr>
          <a:lstStyle/>
          <a:p>
            <a:endParaRPr lang="en-US" altLang="zh-CN" dirty="0" smtClean="0"/>
          </a:p>
          <a:p>
            <a:endParaRPr lang="en-US" altLang="zh-CN" dirty="0" smtClean="0"/>
          </a:p>
          <a:p>
            <a:endParaRPr lang="en-US" altLang="zh-CN" dirty="0"/>
          </a:p>
          <a:p>
            <a:r>
              <a:rPr lang="zh-CN" altLang="en-US" dirty="0"/>
              <a:t>此类问题的解题关键是从特殊情况入手，先</a:t>
            </a:r>
            <a:r>
              <a:rPr lang="zh-CN" altLang="en-US" dirty="0" smtClean="0"/>
              <a:t>猜测</a:t>
            </a:r>
            <a:r>
              <a:rPr lang="en-US" altLang="zh-CN" i="1" dirty="0" smtClean="0"/>
              <a:t>a</a:t>
            </a:r>
            <a:r>
              <a:rPr lang="zh-CN" altLang="en-US" dirty="0" smtClean="0"/>
              <a:t>，</a:t>
            </a:r>
            <a:r>
              <a:rPr lang="en-US" altLang="zh-CN" i="1" dirty="0"/>
              <a:t>b</a:t>
            </a:r>
            <a:r>
              <a:rPr lang="zh-CN" altLang="en-US" dirty="0" smtClean="0"/>
              <a:t>，</a:t>
            </a:r>
            <a:r>
              <a:rPr lang="en-US" altLang="zh-CN" i="1" dirty="0"/>
              <a:t>c</a:t>
            </a:r>
            <a:r>
              <a:rPr lang="zh-CN" altLang="en-US" dirty="0" smtClean="0"/>
              <a:t>的</a:t>
            </a:r>
            <a:r>
              <a:rPr lang="zh-CN" altLang="en-US" dirty="0"/>
              <a:t>值（合情推理），再用数学归纳法证明（演绎推理</a:t>
            </a:r>
            <a:r>
              <a:rPr lang="zh-CN" altLang="en-US" dirty="0" smtClean="0"/>
              <a:t>）．</a:t>
            </a:r>
            <a:endParaRPr lang="en-US" altLang="zh-CN" dirty="0" smtClean="0"/>
          </a:p>
          <a:p>
            <a:r>
              <a:rPr lang="zh-CN" altLang="en-US" dirty="0" smtClean="0"/>
              <a:t>与计算相比，如何猜想</a:t>
            </a:r>
            <a:r>
              <a:rPr lang="en-US" altLang="zh-CN" i="1" dirty="0"/>
              <a:t>a</a:t>
            </a:r>
            <a:r>
              <a:rPr lang="zh-CN" altLang="en-US" dirty="0"/>
              <a:t>，</a:t>
            </a:r>
            <a:r>
              <a:rPr lang="en-US" altLang="zh-CN" i="1" dirty="0"/>
              <a:t>b</a:t>
            </a:r>
            <a:r>
              <a:rPr lang="zh-CN" altLang="en-US" dirty="0"/>
              <a:t>，</a:t>
            </a:r>
            <a:r>
              <a:rPr lang="en-US" altLang="zh-CN" i="1" dirty="0"/>
              <a:t>c</a:t>
            </a:r>
            <a:r>
              <a:rPr lang="zh-CN" altLang="en-US" dirty="0" smtClean="0"/>
              <a:t>的</a:t>
            </a:r>
            <a:r>
              <a:rPr lang="zh-CN" altLang="en-US" dirty="0"/>
              <a:t>值、为什么要用三个方程求解以及怎样用数学归纳法证明才是问题的核心</a:t>
            </a:r>
            <a:r>
              <a:rPr lang="zh-CN" altLang="en-US" dirty="0" smtClean="0"/>
              <a:t>．</a:t>
            </a:r>
            <a:endParaRPr lang="zh-CN" altLang="en-US" dirty="0"/>
          </a:p>
        </p:txBody>
      </p:sp>
      <p:pic>
        <p:nvPicPr>
          <p:cNvPr id="4" name="图片 3"/>
          <p:cNvPicPr>
            <a:picLocks noChangeAspect="1"/>
          </p:cNvPicPr>
          <p:nvPr/>
        </p:nvPicPr>
        <p:blipFill>
          <a:blip r:embed="rId2"/>
          <a:stretch>
            <a:fillRect/>
          </a:stretch>
        </p:blipFill>
        <p:spPr>
          <a:xfrm>
            <a:off x="1941909" y="1590431"/>
            <a:ext cx="6709384" cy="1305169"/>
          </a:xfrm>
          <a:prstGeom prst="rect">
            <a:avLst/>
          </a:prstGeom>
          <a:effectLst>
            <a:glow rad="101600">
              <a:schemeClr val="accent3">
                <a:satMod val="175000"/>
                <a:alpha val="40000"/>
              </a:schemeClr>
            </a:glow>
            <a:outerShdw blurRad="50800" dist="38100" dir="2700000" algn="tl" rotWithShape="0">
              <a:prstClr val="black">
                <a:alpha val="40000"/>
              </a:prstClr>
            </a:outerShdw>
          </a:effectLst>
        </p:spPr>
      </p:pic>
    </p:spTree>
    <p:extLst>
      <p:ext uri="{BB962C8B-B14F-4D97-AF65-F5344CB8AC3E}">
        <p14:creationId xmlns:p14="http://schemas.microsoft.com/office/powerpoint/2010/main" val="168755184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启示</a:t>
            </a:r>
            <a:endParaRPr lang="zh-CN" altLang="en-US" dirty="0"/>
          </a:p>
        </p:txBody>
      </p:sp>
      <p:sp>
        <p:nvSpPr>
          <p:cNvPr id="3" name="内容占位符 2"/>
          <p:cNvSpPr>
            <a:spLocks noGrp="1"/>
          </p:cNvSpPr>
          <p:nvPr>
            <p:ph idx="1"/>
          </p:nvPr>
        </p:nvSpPr>
        <p:spPr/>
        <p:txBody>
          <a:bodyPr>
            <a:normAutofit/>
          </a:bodyPr>
          <a:lstStyle/>
          <a:p>
            <a:r>
              <a:rPr lang="zh-CN" altLang="zh-CN" dirty="0"/>
              <a:t>“简化”了计算过程，让学生有更多的时间用于理解数学的本质，从而能更有效地培养学生的想象力和创造力</a:t>
            </a:r>
            <a:r>
              <a:rPr lang="zh-CN" altLang="zh-CN" dirty="0" smtClean="0"/>
              <a:t>．</a:t>
            </a:r>
            <a:endParaRPr lang="en-US" altLang="zh-CN" dirty="0" smtClean="0"/>
          </a:p>
          <a:p>
            <a:r>
              <a:rPr lang="zh-CN" altLang="zh-CN" dirty="0" smtClean="0"/>
              <a:t>“简化”</a:t>
            </a:r>
            <a:r>
              <a:rPr lang="zh-CN" altLang="en-US" dirty="0" smtClean="0"/>
              <a:t>了</a:t>
            </a:r>
            <a:r>
              <a:rPr lang="zh-CN" altLang="zh-CN" dirty="0" smtClean="0"/>
              <a:t>“体力劳动”</a:t>
            </a:r>
            <a:r>
              <a:rPr lang="zh-CN" altLang="zh-CN" dirty="0"/>
              <a:t>的</a:t>
            </a:r>
            <a:r>
              <a:rPr lang="zh-CN" altLang="zh-CN" dirty="0" smtClean="0"/>
              <a:t>要求，</a:t>
            </a:r>
            <a:r>
              <a:rPr lang="zh-CN" altLang="en-US" dirty="0" smtClean="0"/>
              <a:t>促使所有</a:t>
            </a:r>
            <a:r>
              <a:rPr lang="zh-CN" altLang="zh-CN" dirty="0" smtClean="0"/>
              <a:t>学生</a:t>
            </a:r>
            <a:r>
              <a:rPr lang="zh-CN" altLang="en-US" dirty="0" smtClean="0"/>
              <a:t>能</a:t>
            </a:r>
            <a:r>
              <a:rPr lang="zh-CN" altLang="zh-CN" dirty="0" smtClean="0"/>
              <a:t>一同</a:t>
            </a:r>
            <a:r>
              <a:rPr lang="zh-CN" altLang="zh-CN" dirty="0"/>
              <a:t>体验“脑力劳动”带来的学习乐趣．</a:t>
            </a:r>
            <a:endParaRPr lang="en-US" altLang="zh-CN" dirty="0" smtClean="0"/>
          </a:p>
          <a:p>
            <a:endParaRPr lang="zh-CN" altLang="en-US" dirty="0"/>
          </a:p>
        </p:txBody>
      </p:sp>
    </p:spTree>
    <p:extLst>
      <p:ext uri="{BB962C8B-B14F-4D97-AF65-F5344CB8AC3E}">
        <p14:creationId xmlns:p14="http://schemas.microsoft.com/office/powerpoint/2010/main" val="38672942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a:t>
            </a:r>
            <a:r>
              <a:rPr lang="en-US" altLang="zh-CN" baseline="30000" dirty="0"/>
              <a:t>3TM</a:t>
            </a:r>
            <a:r>
              <a:rPr lang="zh-CN" altLang="en-US" dirty="0"/>
              <a:t>是</a:t>
            </a:r>
            <a:r>
              <a:rPr lang="zh-CN" altLang="en-US" dirty="0" smtClean="0"/>
              <a:t>什么</a:t>
            </a:r>
            <a:r>
              <a:rPr lang="zh-CN" altLang="en-US" dirty="0"/>
              <a:t>？</a:t>
            </a:r>
          </a:p>
        </p:txBody>
      </p:sp>
      <p:sp>
        <p:nvSpPr>
          <p:cNvPr id="3" name="文本占位符 2"/>
          <p:cNvSpPr>
            <a:spLocks noGrp="1"/>
          </p:cNvSpPr>
          <p:nvPr>
            <p:ph type="body"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6151959" y="262685"/>
            <a:ext cx="2476500" cy="2457450"/>
          </a:xfrm>
          <a:prstGeom prst="rect">
            <a:avLst/>
          </a:prstGeom>
        </p:spPr>
      </p:pic>
    </p:spTree>
    <p:extLst>
      <p:ext uri="{BB962C8B-B14F-4D97-AF65-F5344CB8AC3E}">
        <p14:creationId xmlns:p14="http://schemas.microsoft.com/office/powerpoint/2010/main" val="424569190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多元关联的“动态”之趣</a:t>
            </a:r>
            <a:endParaRPr lang="zh-CN" altLang="en-US" dirty="0"/>
          </a:p>
        </p:txBody>
      </p:sp>
      <p:sp>
        <p:nvSpPr>
          <p:cNvPr id="3" name="内容占位符 2"/>
          <p:cNvSpPr>
            <a:spLocks noGrp="1"/>
          </p:cNvSpPr>
          <p:nvPr>
            <p:ph idx="1"/>
          </p:nvPr>
        </p:nvSpPr>
        <p:spPr/>
        <p:txBody>
          <a:bodyPr>
            <a:normAutofit fontScale="85000" lnSpcReduction="20000"/>
          </a:bodyPr>
          <a:lstStyle/>
          <a:p>
            <a:r>
              <a:rPr lang="zh-CN" altLang="zh-CN" dirty="0"/>
              <a:t>多元关联是</a:t>
            </a:r>
            <a:r>
              <a:rPr lang="en-US" altLang="zh-CN" dirty="0"/>
              <a:t>TI</a:t>
            </a:r>
            <a:r>
              <a:rPr lang="zh-CN" altLang="zh-CN" dirty="0"/>
              <a:t>图形计算器的重要的设计理念，它有两层含义</a:t>
            </a:r>
            <a:r>
              <a:rPr lang="zh-CN" altLang="en-US" dirty="0"/>
              <a:t>．</a:t>
            </a:r>
            <a:endParaRPr lang="en-US" altLang="zh-CN" dirty="0"/>
          </a:p>
          <a:p>
            <a:pPr lvl="1"/>
            <a:r>
              <a:rPr lang="zh-CN" altLang="zh-CN" dirty="0"/>
              <a:t>其一，可以将一个数学概念，用代数、图形、表格或文字等</a:t>
            </a:r>
            <a:r>
              <a:rPr lang="en-US" altLang="zh-CN" dirty="0"/>
              <a:t>“</a:t>
            </a:r>
            <a:r>
              <a:rPr lang="zh-CN" altLang="zh-CN" dirty="0"/>
              <a:t>多元</a:t>
            </a:r>
            <a:r>
              <a:rPr lang="en-US" altLang="zh-CN" dirty="0"/>
              <a:t>”</a:t>
            </a:r>
            <a:r>
              <a:rPr lang="zh-CN" altLang="zh-CN" dirty="0"/>
              <a:t>的形式表现出来，当一种表示法发生变化时，其他表示法也实时发生变化；</a:t>
            </a:r>
            <a:endParaRPr lang="en-US" altLang="zh-CN" dirty="0"/>
          </a:p>
          <a:p>
            <a:pPr lvl="1"/>
            <a:r>
              <a:rPr lang="zh-CN" altLang="zh-CN" dirty="0"/>
              <a:t>其二，同一个问题中的数据是</a:t>
            </a:r>
            <a:r>
              <a:rPr lang="en-US" altLang="zh-CN" dirty="0"/>
              <a:t>“</a:t>
            </a:r>
            <a:r>
              <a:rPr lang="zh-CN" altLang="zh-CN" dirty="0"/>
              <a:t>动态关联</a:t>
            </a:r>
            <a:r>
              <a:rPr lang="en-US" altLang="zh-CN" dirty="0"/>
              <a:t>”</a:t>
            </a:r>
            <a:r>
              <a:rPr lang="zh-CN" altLang="zh-CN" dirty="0"/>
              <a:t>的，可以从多角度开发和利用它们</a:t>
            </a:r>
            <a:r>
              <a:rPr lang="zh-CN" altLang="zh-CN" dirty="0" smtClean="0"/>
              <a:t>．</a:t>
            </a:r>
            <a:endParaRPr lang="en-US" altLang="zh-CN" dirty="0"/>
          </a:p>
        </p:txBody>
      </p:sp>
    </p:spTree>
    <p:extLst>
      <p:ext uri="{BB962C8B-B14F-4D97-AF65-F5344CB8AC3E}">
        <p14:creationId xmlns:p14="http://schemas.microsoft.com/office/powerpoint/2010/main" val="17903189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rtl="0" eaLnBrk="1" latinLnBrk="0" hangingPunct="1"/>
            <a:r>
              <a:rPr lang="zh-CN" altLang="zh-CN" dirty="0"/>
              <a:t>多元关联的“动态”之趣</a:t>
            </a:r>
            <a:endParaRPr lang="zh-CN" altLang="en-US" dirty="0"/>
          </a:p>
        </p:txBody>
      </p:sp>
      <p:sp>
        <p:nvSpPr>
          <p:cNvPr id="3" name="内容占位符 2"/>
          <p:cNvSpPr>
            <a:spLocks noGrp="1"/>
          </p:cNvSpPr>
          <p:nvPr>
            <p:ph idx="1"/>
          </p:nvPr>
        </p:nvSpPr>
        <p:spPr/>
        <p:txBody>
          <a:bodyPr>
            <a:normAutofit fontScale="92500"/>
          </a:bodyPr>
          <a:lstStyle/>
          <a:p>
            <a:r>
              <a:rPr lang="zh-CN" altLang="zh-CN" dirty="0"/>
              <a:t>在</a:t>
            </a:r>
            <a:r>
              <a:rPr lang="en-US" altLang="zh-CN" dirty="0"/>
              <a:t>TI</a:t>
            </a:r>
            <a:r>
              <a:rPr lang="zh-CN" altLang="zh-CN" dirty="0"/>
              <a:t>图形计算器的同一个问题</a:t>
            </a:r>
            <a:r>
              <a:rPr lang="zh-CN" altLang="zh-CN" dirty="0" smtClean="0"/>
              <a:t>（</a:t>
            </a:r>
            <a:r>
              <a:rPr lang="zh-CN" altLang="en-US" dirty="0" smtClean="0"/>
              <a:t>问题和页面有区别</a:t>
            </a:r>
            <a:r>
              <a:rPr lang="zh-CN" altLang="zh-CN" dirty="0" smtClean="0"/>
              <a:t>）</a:t>
            </a:r>
            <a:r>
              <a:rPr lang="zh-CN" altLang="zh-CN" dirty="0"/>
              <a:t>中，多元动态关联是通过共用同名变量实现的</a:t>
            </a:r>
            <a:r>
              <a:rPr lang="zh-CN" altLang="zh-CN" dirty="0" smtClean="0"/>
              <a:t>．</a:t>
            </a:r>
            <a:endParaRPr lang="en-US" altLang="zh-CN" dirty="0" smtClean="0"/>
          </a:p>
          <a:p>
            <a:r>
              <a:rPr lang="zh-CN" altLang="zh-CN" dirty="0" smtClean="0"/>
              <a:t>多元</a:t>
            </a:r>
            <a:r>
              <a:rPr lang="zh-CN" altLang="zh-CN" dirty="0"/>
              <a:t>关联与数学内在的</a:t>
            </a:r>
            <a:r>
              <a:rPr lang="en-US" altLang="zh-CN" dirty="0"/>
              <a:t>“</a:t>
            </a:r>
            <a:r>
              <a:rPr lang="zh-CN" altLang="zh-CN" dirty="0"/>
              <a:t>变化</a:t>
            </a:r>
            <a:r>
              <a:rPr lang="en-US" altLang="zh-CN" dirty="0"/>
              <a:t>”</a:t>
            </a:r>
            <a:r>
              <a:rPr lang="zh-CN" altLang="zh-CN" dirty="0"/>
              <a:t>与</a:t>
            </a:r>
            <a:r>
              <a:rPr lang="en-US" altLang="zh-CN" dirty="0"/>
              <a:t>“</a:t>
            </a:r>
            <a:r>
              <a:rPr lang="zh-CN" altLang="zh-CN" dirty="0"/>
              <a:t>联系</a:t>
            </a:r>
            <a:r>
              <a:rPr lang="en-US" altLang="zh-CN" dirty="0"/>
              <a:t>”</a:t>
            </a:r>
            <a:r>
              <a:rPr lang="zh-CN" altLang="zh-CN" dirty="0"/>
              <a:t>极为吻合，因此，多元关联能从</a:t>
            </a:r>
            <a:r>
              <a:rPr lang="en-US" altLang="zh-CN" dirty="0"/>
              <a:t>“</a:t>
            </a:r>
            <a:r>
              <a:rPr lang="zh-CN" altLang="zh-CN" dirty="0"/>
              <a:t>普遍联系</a:t>
            </a:r>
            <a:r>
              <a:rPr lang="en-US" altLang="zh-CN" dirty="0"/>
              <a:t>”</a:t>
            </a:r>
            <a:r>
              <a:rPr lang="zh-CN" altLang="zh-CN" dirty="0"/>
              <a:t>的角度，诠释</a:t>
            </a:r>
            <a:r>
              <a:rPr lang="en-US" altLang="zh-CN" dirty="0"/>
              <a:t>“</a:t>
            </a:r>
            <a:r>
              <a:rPr lang="zh-CN" altLang="zh-CN" dirty="0"/>
              <a:t>数形结合</a:t>
            </a:r>
            <a:r>
              <a:rPr lang="en-US" altLang="zh-CN" dirty="0"/>
              <a:t>”</a:t>
            </a:r>
            <a:r>
              <a:rPr lang="zh-CN" altLang="zh-CN" dirty="0"/>
              <a:t>的</a:t>
            </a:r>
            <a:r>
              <a:rPr lang="en-US" altLang="zh-CN" dirty="0"/>
              <a:t>“</a:t>
            </a:r>
            <a:r>
              <a:rPr lang="zh-CN" altLang="zh-CN" dirty="0"/>
              <a:t>动态</a:t>
            </a:r>
            <a:r>
              <a:rPr lang="en-US" altLang="zh-CN" dirty="0"/>
              <a:t>”</a:t>
            </a:r>
            <a:r>
              <a:rPr lang="zh-CN" altLang="zh-CN" dirty="0"/>
              <a:t>乐趣．</a:t>
            </a:r>
            <a:endParaRPr lang="zh-CN" altLang="en-US" dirty="0"/>
          </a:p>
        </p:txBody>
      </p:sp>
    </p:spTree>
    <p:extLst>
      <p:ext uri="{BB962C8B-B14F-4D97-AF65-F5344CB8AC3E}">
        <p14:creationId xmlns:p14="http://schemas.microsoft.com/office/powerpoint/2010/main" val="56983163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示例与分析</a:t>
            </a:r>
            <a:endParaRPr lang="zh-CN" altLang="en-US" dirty="0"/>
          </a:p>
        </p:txBody>
      </p:sp>
      <p:sp>
        <p:nvSpPr>
          <p:cNvPr id="3" name="内容占位符 2"/>
          <p:cNvSpPr>
            <a:spLocks noGrp="1"/>
          </p:cNvSpPr>
          <p:nvPr>
            <p:ph idx="1"/>
          </p:nvPr>
        </p:nvSpPr>
        <p:spPr/>
        <p:txBody>
          <a:bodyPr>
            <a:normAutofit fontScale="62500" lnSpcReduction="20000"/>
          </a:bodyPr>
          <a:lstStyle/>
          <a:p>
            <a:endParaRPr lang="en-US" altLang="zh-CN" dirty="0" smtClean="0"/>
          </a:p>
          <a:p>
            <a:endParaRPr lang="en-US" altLang="zh-CN" dirty="0" smtClean="0"/>
          </a:p>
          <a:p>
            <a:endParaRPr lang="en-US" altLang="zh-CN" dirty="0" smtClean="0"/>
          </a:p>
          <a:p>
            <a:endParaRPr lang="en-US" altLang="zh-CN" dirty="0"/>
          </a:p>
          <a:p>
            <a:r>
              <a:rPr lang="zh-CN" altLang="en-US" dirty="0"/>
              <a:t>关于多元动态关联的实例很多，这个例子如果让学生来做就比较有趣，如果教师制作好再给学生用，从教学理念的角度看，用处不大．</a:t>
            </a:r>
            <a:endParaRPr lang="en-US" altLang="zh-CN" dirty="0"/>
          </a:p>
          <a:p>
            <a:r>
              <a:rPr lang="zh-CN" altLang="en-US" dirty="0"/>
              <a:t>可以考虑用记事本、游标、列表与电子表格、数据与统计等页面显示，用</a:t>
            </a:r>
            <a:r>
              <a:rPr lang="en-US" altLang="zh-CN" dirty="0"/>
              <a:t>when()</a:t>
            </a:r>
            <a:r>
              <a:rPr lang="zh-CN" altLang="en-US" dirty="0"/>
              <a:t>语句或编写程序、函数实现</a:t>
            </a:r>
            <a:r>
              <a:rPr lang="zh-CN" altLang="en-US" dirty="0" smtClean="0"/>
              <a:t>．</a:t>
            </a:r>
            <a:endParaRPr lang="zh-CN" altLang="en-US" dirty="0"/>
          </a:p>
        </p:txBody>
      </p:sp>
      <p:pic>
        <p:nvPicPr>
          <p:cNvPr id="5" name="图片 4"/>
          <p:cNvPicPr>
            <a:picLocks noChangeAspect="1"/>
          </p:cNvPicPr>
          <p:nvPr/>
        </p:nvPicPr>
        <p:blipFill>
          <a:blip r:embed="rId2"/>
          <a:stretch>
            <a:fillRect/>
          </a:stretch>
        </p:blipFill>
        <p:spPr>
          <a:xfrm>
            <a:off x="1941909" y="1587500"/>
            <a:ext cx="6433465" cy="1443846"/>
          </a:xfrm>
          <a:prstGeom prst="rect">
            <a:avLst/>
          </a:prstGeom>
          <a:effectLst>
            <a:glow rad="101600">
              <a:schemeClr val="accent3">
                <a:satMod val="175000"/>
                <a:alpha val="40000"/>
              </a:schemeClr>
            </a:glow>
            <a:outerShdw blurRad="50800" dist="38100" dir="2700000" algn="tl" rotWithShape="0">
              <a:prstClr val="black">
                <a:alpha val="40000"/>
              </a:prstClr>
            </a:outerShdw>
          </a:effectLst>
        </p:spPr>
      </p:pic>
    </p:spTree>
    <p:extLst>
      <p:ext uri="{BB962C8B-B14F-4D97-AF65-F5344CB8AC3E}">
        <p14:creationId xmlns:p14="http://schemas.microsoft.com/office/powerpoint/2010/main" val="88466529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示例与分析</a:t>
            </a:r>
            <a:endParaRPr lang="zh-CN" altLang="en-US" dirty="0"/>
          </a:p>
        </p:txBody>
      </p:sp>
      <p:sp>
        <p:nvSpPr>
          <p:cNvPr id="3" name="内容占位符 2"/>
          <p:cNvSpPr>
            <a:spLocks noGrp="1"/>
          </p:cNvSpPr>
          <p:nvPr>
            <p:ph idx="1"/>
          </p:nvPr>
        </p:nvSpPr>
        <p:spPr/>
        <p:txBody>
          <a:bodyPr>
            <a:normAutofit fontScale="55000" lnSpcReduction="20000"/>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a:p>
          <a:p>
            <a:r>
              <a:rPr lang="zh-CN" altLang="en-US" dirty="0"/>
              <a:t>本</a:t>
            </a:r>
            <a:r>
              <a:rPr lang="zh-CN" altLang="en-US" dirty="0" smtClean="0"/>
              <a:t>例引用</a:t>
            </a:r>
            <a:r>
              <a:rPr lang="en-US" altLang="zh-CN" dirty="0" smtClean="0"/>
              <a:t>《</a:t>
            </a:r>
            <a:r>
              <a:rPr lang="zh-CN" altLang="en-US" dirty="0"/>
              <a:t>星形线及其简单应用</a:t>
            </a:r>
            <a:r>
              <a:rPr lang="en-US" altLang="zh-CN" dirty="0" smtClean="0"/>
              <a:t>》</a:t>
            </a:r>
            <a:r>
              <a:rPr lang="zh-CN" altLang="en-US" dirty="0" smtClean="0"/>
              <a:t>，来源于</a:t>
            </a:r>
            <a:r>
              <a:rPr lang="zh-CN" altLang="en-US" b="1" dirty="0">
                <a:solidFill>
                  <a:srgbClr val="9D0038"/>
                </a:solidFill>
              </a:rPr>
              <a:t>章建跃，金克勤 </a:t>
            </a:r>
            <a:r>
              <a:rPr lang="zh-CN" altLang="en-US" b="1" dirty="0" smtClean="0">
                <a:solidFill>
                  <a:srgbClr val="9D0038"/>
                </a:solidFill>
              </a:rPr>
              <a:t>主编，</a:t>
            </a:r>
            <a:r>
              <a:rPr lang="zh-CN" altLang="zh-CN" b="1" dirty="0" smtClean="0">
                <a:solidFill>
                  <a:srgbClr val="9D0038"/>
                </a:solidFill>
              </a:rPr>
              <a:t>TI</a:t>
            </a:r>
            <a:r>
              <a:rPr lang="zh-CN" altLang="zh-CN" b="1" dirty="0">
                <a:solidFill>
                  <a:srgbClr val="9D0038"/>
                </a:solidFill>
              </a:rPr>
              <a:t>图形计算器实验手册</a:t>
            </a:r>
            <a:r>
              <a:rPr lang="en-US" altLang="zh-CN" b="1" dirty="0">
                <a:solidFill>
                  <a:srgbClr val="9D0038"/>
                </a:solidFill>
              </a:rPr>
              <a:t>[M]</a:t>
            </a:r>
            <a:r>
              <a:rPr lang="zh-CN" altLang="en-US" b="1" dirty="0">
                <a:solidFill>
                  <a:srgbClr val="9D0038"/>
                </a:solidFill>
              </a:rPr>
              <a:t>，北京：</a:t>
            </a:r>
            <a:r>
              <a:rPr lang="zh-CN" altLang="zh-CN" b="1" dirty="0">
                <a:solidFill>
                  <a:srgbClr val="9D0038"/>
                </a:solidFill>
              </a:rPr>
              <a:t>人民教育出版社</a:t>
            </a:r>
            <a:r>
              <a:rPr lang="zh-CN" altLang="en-US" b="1" dirty="0">
                <a:solidFill>
                  <a:srgbClr val="9D0038"/>
                </a:solidFill>
              </a:rPr>
              <a:t>，</a:t>
            </a:r>
            <a:r>
              <a:rPr lang="en-US" altLang="zh-CN" b="1" dirty="0">
                <a:solidFill>
                  <a:srgbClr val="9D0038"/>
                </a:solidFill>
              </a:rPr>
              <a:t>2013.10 </a:t>
            </a:r>
            <a:r>
              <a:rPr lang="zh-CN" altLang="en-US" dirty="0" smtClean="0"/>
              <a:t>．</a:t>
            </a:r>
            <a:endParaRPr lang="en-US" altLang="zh-CN" dirty="0" smtClean="0"/>
          </a:p>
          <a:p>
            <a:r>
              <a:rPr lang="zh-CN" altLang="en-US" dirty="0" smtClean="0"/>
              <a:t>数学实验的问题起点：</a:t>
            </a:r>
            <a:r>
              <a:rPr lang="zh-CN" altLang="zh-CN" dirty="0" smtClean="0"/>
              <a:t>人</a:t>
            </a:r>
            <a:r>
              <a:rPr lang="zh-CN" altLang="zh-CN" dirty="0"/>
              <a:t>教</a:t>
            </a:r>
            <a:r>
              <a:rPr lang="en-US" altLang="zh-CN" dirty="0"/>
              <a:t>A</a:t>
            </a:r>
            <a:r>
              <a:rPr lang="zh-CN" altLang="zh-CN" dirty="0"/>
              <a:t>版普通高中课程标准实验教材《数学</a:t>
            </a:r>
            <a:r>
              <a:rPr lang="en-US" altLang="zh-CN" dirty="0"/>
              <a:t>2</a:t>
            </a:r>
            <a:r>
              <a:rPr lang="zh-CN" altLang="zh-CN" dirty="0"/>
              <a:t>》第</a:t>
            </a:r>
            <a:r>
              <a:rPr lang="en-US" altLang="zh-CN" dirty="0"/>
              <a:t>124</a:t>
            </a:r>
            <a:r>
              <a:rPr lang="zh-CN" altLang="zh-CN" dirty="0" smtClean="0"/>
              <a:t>页</a:t>
            </a:r>
            <a:r>
              <a:rPr lang="zh-CN" altLang="en-US" dirty="0" smtClean="0"/>
              <a:t>．</a:t>
            </a:r>
            <a:endParaRPr lang="en-US" altLang="zh-CN" dirty="0" smtClean="0"/>
          </a:p>
          <a:p>
            <a:r>
              <a:rPr lang="zh-CN" altLang="zh-CN" dirty="0"/>
              <a:t>以图形计算器为工具，探索轨迹形成过程以及问题转化</a:t>
            </a:r>
            <a:r>
              <a:rPr lang="zh-CN" altLang="zh-CN" dirty="0" smtClean="0"/>
              <a:t>解法．</a:t>
            </a:r>
            <a:endParaRPr lang="zh-CN" altLang="zh-CN" dirty="0"/>
          </a:p>
          <a:p>
            <a:endParaRPr lang="zh-CN" altLang="en-US" dirty="0"/>
          </a:p>
        </p:txBody>
      </p:sp>
      <p:pic>
        <p:nvPicPr>
          <p:cNvPr id="4" name="图片 3"/>
          <p:cNvPicPr>
            <a:picLocks noChangeAspect="1"/>
          </p:cNvPicPr>
          <p:nvPr/>
        </p:nvPicPr>
        <p:blipFill>
          <a:blip r:embed="rId2"/>
          <a:stretch>
            <a:fillRect/>
          </a:stretch>
        </p:blipFill>
        <p:spPr>
          <a:xfrm>
            <a:off x="1941909" y="1698141"/>
            <a:ext cx="6467475" cy="1457325"/>
          </a:xfrm>
          <a:prstGeom prst="rect">
            <a:avLst/>
          </a:prstGeom>
          <a:effectLst>
            <a:glow rad="101600">
              <a:schemeClr val="accent3">
                <a:satMod val="175000"/>
                <a:alpha val="40000"/>
              </a:schemeClr>
            </a:glow>
            <a:outerShdw blurRad="50800" dist="38100" dir="2700000" algn="tl" rotWithShape="0">
              <a:prstClr val="black">
                <a:alpha val="40000"/>
              </a:prstClr>
            </a:outerShdw>
          </a:effectLst>
        </p:spPr>
      </p:pic>
    </p:spTree>
    <p:extLst>
      <p:ext uri="{BB962C8B-B14F-4D97-AF65-F5344CB8AC3E}">
        <p14:creationId xmlns:p14="http://schemas.microsoft.com/office/powerpoint/2010/main" val="45336741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启示</a:t>
            </a:r>
            <a:endParaRPr lang="zh-CN" altLang="en-US" dirty="0"/>
          </a:p>
        </p:txBody>
      </p:sp>
      <p:sp>
        <p:nvSpPr>
          <p:cNvPr id="3" name="内容占位符 2"/>
          <p:cNvSpPr>
            <a:spLocks noGrp="1"/>
          </p:cNvSpPr>
          <p:nvPr>
            <p:ph idx="1"/>
          </p:nvPr>
        </p:nvSpPr>
        <p:spPr>
          <a:xfrm>
            <a:off x="1941909" y="1778000"/>
            <a:ext cx="4518526" cy="2230783"/>
          </a:xfrm>
        </p:spPr>
        <p:txBody>
          <a:bodyPr>
            <a:normAutofit fontScale="85000" lnSpcReduction="20000"/>
          </a:bodyPr>
          <a:lstStyle/>
          <a:p>
            <a:r>
              <a:rPr lang="zh-CN" altLang="en-US" dirty="0"/>
              <a:t>视觉</a:t>
            </a:r>
            <a:r>
              <a:rPr lang="zh-CN" altLang="en-US" dirty="0" smtClean="0"/>
              <a:t>化与多元关联是图形计算器最重要的设计理念．</a:t>
            </a:r>
            <a:endParaRPr lang="en-US" altLang="zh-CN" dirty="0" smtClean="0"/>
          </a:p>
          <a:p>
            <a:r>
              <a:rPr lang="zh-CN" altLang="zh-CN" dirty="0" smtClean="0"/>
              <a:t>数</a:t>
            </a:r>
            <a:r>
              <a:rPr lang="zh-CN" altLang="en-US" dirty="0" smtClean="0"/>
              <a:t>、式、</a:t>
            </a:r>
            <a:r>
              <a:rPr lang="zh-CN" altLang="zh-CN" dirty="0" smtClean="0"/>
              <a:t>表</a:t>
            </a:r>
            <a:r>
              <a:rPr lang="zh-CN" altLang="zh-CN" dirty="0"/>
              <a:t>与</a:t>
            </a:r>
            <a:r>
              <a:rPr lang="zh-CN" altLang="zh-CN" dirty="0" smtClean="0"/>
              <a:t>图象的</a:t>
            </a:r>
            <a:r>
              <a:rPr lang="en-US" altLang="zh-CN" dirty="0"/>
              <a:t>“</a:t>
            </a:r>
            <a:r>
              <a:rPr lang="zh-CN" altLang="zh-CN" dirty="0"/>
              <a:t>动态</a:t>
            </a:r>
            <a:r>
              <a:rPr lang="en-US" altLang="zh-CN" dirty="0"/>
              <a:t>”</a:t>
            </a:r>
            <a:r>
              <a:rPr lang="zh-CN" altLang="zh-CN" dirty="0"/>
              <a:t>关联，用视觉化的形式，直观展示了数形结合的</a:t>
            </a:r>
            <a:r>
              <a:rPr lang="zh-CN" altLang="zh-CN" dirty="0" smtClean="0"/>
              <a:t>思想</a:t>
            </a:r>
            <a:r>
              <a:rPr lang="zh-CN" altLang="en-US" dirty="0" smtClean="0"/>
              <a:t>，数学</a:t>
            </a:r>
            <a:r>
              <a:rPr lang="zh-CN" altLang="en-US" dirty="0" smtClean="0"/>
              <a:t>实验才真正得以实现．</a:t>
            </a:r>
            <a:endParaRPr lang="zh-CN" altLang="en-US" dirty="0"/>
          </a:p>
        </p:txBody>
      </p:sp>
      <p:pic>
        <p:nvPicPr>
          <p:cNvPr id="4" name="图片 3"/>
          <p:cNvPicPr>
            <a:picLocks noChangeAspect="1"/>
          </p:cNvPicPr>
          <p:nvPr/>
        </p:nvPicPr>
        <p:blipFill>
          <a:blip r:embed="rId2"/>
          <a:stretch>
            <a:fillRect/>
          </a:stretch>
        </p:blipFill>
        <p:spPr>
          <a:xfrm>
            <a:off x="6639291" y="2525223"/>
            <a:ext cx="2219325" cy="2962275"/>
          </a:xfrm>
          <a:prstGeom prst="rect">
            <a:avLst/>
          </a:prstGeom>
          <a:noFill/>
          <a:ln w="28575" algn="ctr">
            <a:solidFill>
              <a:srgbClr val="FF6600"/>
            </a:solidFill>
            <a:miter lim="800000"/>
            <a:headEnd/>
            <a:tailEnd/>
          </a:ln>
          <a:effectLst>
            <a:glow rad="101600">
              <a:schemeClr val="accent3">
                <a:satMod val="175000"/>
                <a:alpha val="40000"/>
              </a:schemeClr>
            </a:glow>
            <a:outerShdw blurRad="50800" dist="38100" dir="2700000" algn="tl" rotWithShape="0">
              <a:prstClr val="black">
                <a:alpha val="40000"/>
              </a:prstClr>
            </a:outerShdw>
          </a:effectLst>
        </p:spPr>
      </p:pic>
    </p:spTree>
    <p:extLst>
      <p:ext uri="{BB962C8B-B14F-4D97-AF65-F5344CB8AC3E}">
        <p14:creationId xmlns:p14="http://schemas.microsoft.com/office/powerpoint/2010/main" val="143273252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rtl="0" eaLnBrk="1" latinLnBrk="0" hangingPunct="1"/>
            <a:r>
              <a:rPr lang="zh-CN" altLang="zh-CN" dirty="0"/>
              <a:t>合情推理的“创新”之趣</a:t>
            </a:r>
            <a:endParaRPr lang="zh-CN" altLang="zh-CN" dirty="0" smtClean="0">
              <a:effectLst/>
            </a:endParaRPr>
          </a:p>
          <a:p>
            <a:endParaRPr lang="zh-CN" altLang="en-US" dirty="0"/>
          </a:p>
        </p:txBody>
      </p:sp>
      <p:sp>
        <p:nvSpPr>
          <p:cNvPr id="3" name="内容占位符 2"/>
          <p:cNvSpPr>
            <a:spLocks noGrp="1"/>
          </p:cNvSpPr>
          <p:nvPr>
            <p:ph idx="1"/>
          </p:nvPr>
        </p:nvSpPr>
        <p:spPr/>
        <p:txBody>
          <a:bodyPr>
            <a:normAutofit fontScale="92500"/>
          </a:bodyPr>
          <a:lstStyle/>
          <a:p>
            <a:r>
              <a:rPr lang="zh-CN" altLang="zh-CN" dirty="0"/>
              <a:t>要将创新能力的培养落在实处，就要正确对待学生的学习基础并提供“合情推理”的时机</a:t>
            </a:r>
            <a:r>
              <a:rPr lang="zh-CN" altLang="zh-CN" dirty="0" smtClean="0"/>
              <a:t>．</a:t>
            </a:r>
            <a:endParaRPr lang="en-US" altLang="zh-CN" dirty="0" smtClean="0"/>
          </a:p>
          <a:p>
            <a:r>
              <a:rPr lang="zh-CN" altLang="zh-CN" dirty="0" smtClean="0"/>
              <a:t>学生</a:t>
            </a:r>
            <a:r>
              <a:rPr lang="zh-CN" altLang="zh-CN" dirty="0"/>
              <a:t>的学习基础是创新的保证，不可忽视，因为创新是建立在既有认识成果的基础上的</a:t>
            </a:r>
            <a:r>
              <a:rPr lang="zh-CN" altLang="zh-CN" dirty="0" smtClean="0"/>
              <a:t>创新</a:t>
            </a:r>
            <a:r>
              <a:rPr lang="zh-CN" altLang="en-US" dirty="0" smtClean="0"/>
              <a:t>．</a:t>
            </a:r>
            <a:endParaRPr lang="en-US" altLang="zh-CN" dirty="0" smtClean="0"/>
          </a:p>
          <a:p>
            <a:r>
              <a:rPr lang="zh-CN" altLang="zh-CN" dirty="0" smtClean="0"/>
              <a:t>提供</a:t>
            </a:r>
            <a:r>
              <a:rPr lang="zh-CN" altLang="zh-CN" dirty="0"/>
              <a:t>“合情推理”的时机是创新的</a:t>
            </a:r>
            <a:r>
              <a:rPr lang="zh-CN" altLang="zh-CN" dirty="0" smtClean="0"/>
              <a:t>“触发点”</a:t>
            </a:r>
            <a:r>
              <a:rPr lang="zh-CN" altLang="en-US" dirty="0" smtClean="0"/>
              <a:t>．</a:t>
            </a:r>
            <a:endParaRPr lang="en-US" altLang="zh-CN" dirty="0"/>
          </a:p>
        </p:txBody>
      </p:sp>
    </p:spTree>
    <p:extLst>
      <p:ext uri="{BB962C8B-B14F-4D97-AF65-F5344CB8AC3E}">
        <p14:creationId xmlns:p14="http://schemas.microsoft.com/office/powerpoint/2010/main" val="34587305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rtl="0" eaLnBrk="1" latinLnBrk="0" hangingPunct="1"/>
            <a:r>
              <a:rPr lang="zh-CN" altLang="zh-CN" dirty="0"/>
              <a:t>合情推理的“创新”之趣</a:t>
            </a:r>
            <a:endParaRPr lang="zh-CN" altLang="zh-CN" dirty="0" smtClean="0">
              <a:effectLst/>
            </a:endParaRPr>
          </a:p>
          <a:p>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smtClean="0"/>
              <a:t>其一</a:t>
            </a:r>
            <a:r>
              <a:rPr lang="zh-CN" altLang="zh-CN" dirty="0"/>
              <a:t>，通过数表、图象和运算结果直观地提供“归纳”的机会，同时可以检验猜测的结论是否正确，让创新没有“后顾之忧”</a:t>
            </a:r>
            <a:r>
              <a:rPr lang="zh-CN" altLang="zh-CN" dirty="0" smtClean="0"/>
              <a:t>；</a:t>
            </a:r>
            <a:endParaRPr lang="en-US" altLang="zh-CN" dirty="0" smtClean="0"/>
          </a:p>
          <a:p>
            <a:r>
              <a:rPr lang="zh-CN" altLang="zh-CN" dirty="0" smtClean="0"/>
              <a:t>其二</a:t>
            </a:r>
            <a:r>
              <a:rPr lang="zh-CN" altLang="zh-CN" dirty="0"/>
              <a:t>，通过多元动态关联和数形转化深刻地体验“类比”的机会，同时强大的</a:t>
            </a:r>
            <a:r>
              <a:rPr lang="en-US" altLang="zh-CN" dirty="0"/>
              <a:t>CAS</a:t>
            </a:r>
            <a:r>
              <a:rPr lang="zh-CN" altLang="zh-CN" dirty="0"/>
              <a:t>系统提供了“化简”和“运算”，使创新不需“畏惧虎狼”．</a:t>
            </a:r>
            <a:endParaRPr lang="zh-CN" altLang="en-US" dirty="0"/>
          </a:p>
        </p:txBody>
      </p:sp>
    </p:spTree>
    <p:extLst>
      <p:ext uri="{BB962C8B-B14F-4D97-AF65-F5344CB8AC3E}">
        <p14:creationId xmlns:p14="http://schemas.microsoft.com/office/powerpoint/2010/main" val="345873053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示例与分析</a:t>
            </a:r>
            <a:endParaRPr lang="zh-CN" altLang="en-US" dirty="0"/>
          </a:p>
        </p:txBody>
      </p:sp>
      <p:sp>
        <p:nvSpPr>
          <p:cNvPr id="3" name="内容占位符 2"/>
          <p:cNvSpPr>
            <a:spLocks noGrp="1"/>
          </p:cNvSpPr>
          <p:nvPr>
            <p:ph idx="1"/>
          </p:nvPr>
        </p:nvSpPr>
        <p:spPr/>
        <p:txBody>
          <a:bodyPr>
            <a:normAutofit fontScale="92500" lnSpcReduction="20000"/>
          </a:bodyPr>
          <a:lstStyle/>
          <a:p>
            <a:endParaRPr lang="en-US" altLang="zh-CN" dirty="0" smtClean="0"/>
          </a:p>
          <a:p>
            <a:endParaRPr lang="en-US" altLang="zh-CN" dirty="0" smtClean="0"/>
          </a:p>
          <a:p>
            <a:endParaRPr lang="en-US" altLang="zh-CN" dirty="0"/>
          </a:p>
          <a:p>
            <a:r>
              <a:rPr lang="zh-CN" altLang="en-US" dirty="0" smtClean="0"/>
              <a:t>插入游标，绘制玫瑰曲线，参数的影响一目了然，绘图的</a:t>
            </a:r>
            <a:r>
              <a:rPr lang="zh-CN" altLang="zh-CN" dirty="0" smtClean="0"/>
              <a:t>结果</a:t>
            </a:r>
            <a:r>
              <a:rPr lang="zh-CN" altLang="zh-CN" dirty="0"/>
              <a:t>直观地提供“归纳”的机会</a:t>
            </a:r>
            <a:r>
              <a:rPr lang="zh-CN" altLang="zh-CN" dirty="0" smtClean="0"/>
              <a:t>．</a:t>
            </a:r>
            <a:endParaRPr lang="en-US" altLang="zh-CN" dirty="0" smtClean="0"/>
          </a:p>
          <a:p>
            <a:r>
              <a:rPr lang="zh-CN" altLang="en-US" dirty="0" smtClean="0"/>
              <a:t>这就是“可视化的力量”．</a:t>
            </a:r>
            <a:endParaRPr lang="zh-CN" altLang="en-US" dirty="0"/>
          </a:p>
        </p:txBody>
      </p:sp>
      <p:pic>
        <p:nvPicPr>
          <p:cNvPr id="4" name="图片 3"/>
          <p:cNvPicPr>
            <a:picLocks noChangeAspect="1"/>
          </p:cNvPicPr>
          <p:nvPr/>
        </p:nvPicPr>
        <p:blipFill>
          <a:blip r:embed="rId2"/>
          <a:stretch>
            <a:fillRect/>
          </a:stretch>
        </p:blipFill>
        <p:spPr>
          <a:xfrm>
            <a:off x="2000523" y="1751621"/>
            <a:ext cx="6358029" cy="1069575"/>
          </a:xfrm>
          <a:prstGeom prst="rect">
            <a:avLst/>
          </a:prstGeom>
          <a:effectLst>
            <a:glow rad="101600">
              <a:schemeClr val="accent3">
                <a:satMod val="175000"/>
                <a:alpha val="40000"/>
              </a:schemeClr>
            </a:glow>
            <a:outerShdw blurRad="50800" dist="38100" dir="2700000" algn="tl" rotWithShape="0">
              <a:prstClr val="black">
                <a:alpha val="40000"/>
              </a:prstClr>
            </a:outerShdw>
          </a:effectLst>
        </p:spPr>
      </p:pic>
    </p:spTree>
    <p:extLst>
      <p:ext uri="{BB962C8B-B14F-4D97-AF65-F5344CB8AC3E}">
        <p14:creationId xmlns:p14="http://schemas.microsoft.com/office/powerpoint/2010/main" val="3406330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示例与分析</a:t>
            </a:r>
            <a:r>
              <a:rPr lang="en-US" altLang="zh-CN" baseline="30000" dirty="0" smtClean="0"/>
              <a:t>[1]</a:t>
            </a:r>
            <a:endParaRPr lang="zh-CN" altLang="en-US" baseline="30000" dirty="0"/>
          </a:p>
        </p:txBody>
      </p:sp>
      <p:sp>
        <p:nvSpPr>
          <p:cNvPr id="3" name="内容占位符 2"/>
          <p:cNvSpPr>
            <a:spLocks noGrp="1"/>
          </p:cNvSpPr>
          <p:nvPr>
            <p:ph idx="1"/>
          </p:nvPr>
        </p:nvSpPr>
        <p:spPr/>
        <p:txBody>
          <a:bodyPr>
            <a:normAutofit fontScale="85000" lnSpcReduction="10000"/>
          </a:bodyPr>
          <a:lstStyle/>
          <a:p>
            <a:r>
              <a:rPr lang="zh-CN" altLang="zh-CN" dirty="0"/>
              <a:t>有一个宝藏埋藏在一个岛屿上，岛上只有两棵树，一棵是橡树，一棵是松树．地图上说，从一个岩石开始沿直线步行到橡树，按顺时针方向转弯</a:t>
            </a:r>
            <a:r>
              <a:rPr lang="en-US" altLang="zh-CN" dirty="0"/>
              <a:t>90°</a:t>
            </a:r>
            <a:r>
              <a:rPr lang="zh-CN" altLang="zh-CN" dirty="0"/>
              <a:t>后走相同的路程到第一标志位置，然后回到岩石开始沿直线步行到松树，按逆时针方向转弯</a:t>
            </a:r>
            <a:r>
              <a:rPr lang="en-US" altLang="zh-CN" dirty="0"/>
              <a:t>90°</a:t>
            </a:r>
            <a:r>
              <a:rPr lang="zh-CN" altLang="zh-CN" dirty="0"/>
              <a:t>后走相同的路程到第二标志位置，两个标志位置的中点就是宝藏埋藏点，可是岩石不见了，你怎么能找到被埋藏的宝藏呢</a:t>
            </a:r>
            <a:r>
              <a:rPr lang="zh-CN" altLang="zh-CN" dirty="0" smtClean="0"/>
              <a:t>？</a:t>
            </a:r>
            <a:endParaRPr lang="zh-CN" altLang="zh-CN" dirty="0"/>
          </a:p>
        </p:txBody>
      </p:sp>
      <p:sp>
        <p:nvSpPr>
          <p:cNvPr id="5" name="矩形 4"/>
          <p:cNvSpPr/>
          <p:nvPr/>
        </p:nvSpPr>
        <p:spPr>
          <a:xfrm>
            <a:off x="2297723" y="5090140"/>
            <a:ext cx="6072554" cy="254365"/>
          </a:xfrm>
          <a:prstGeom prst="rect">
            <a:avLst/>
          </a:prstGeom>
        </p:spPr>
        <p:txBody>
          <a:bodyPr wrap="square">
            <a:spAutoFit/>
          </a:bodyPr>
          <a:lstStyle/>
          <a:p>
            <a:r>
              <a:rPr lang="en-US" altLang="zh-CN" sz="1053" b="1" dirty="0" smtClean="0">
                <a:solidFill>
                  <a:srgbClr val="FF0000"/>
                </a:solidFill>
                <a:latin typeface="Times New Roman" panose="02020603050405020304" pitchFamily="18" charset="0"/>
                <a:cs typeface="Times New Roman" panose="02020603050405020304" pitchFamily="18" charset="0"/>
              </a:rPr>
              <a:t>[1]</a:t>
            </a:r>
            <a:r>
              <a:rPr lang="zh-CN" altLang="en-US" sz="1053" b="1" dirty="0" smtClean="0">
                <a:solidFill>
                  <a:srgbClr val="FF0000"/>
                </a:solidFill>
                <a:latin typeface="Times New Roman" panose="02020603050405020304" pitchFamily="18" charset="0"/>
                <a:cs typeface="Times New Roman" panose="02020603050405020304" pitchFamily="18" charset="0"/>
              </a:rPr>
              <a:t>黄炳锋，</a:t>
            </a:r>
            <a:r>
              <a:rPr lang="en-US" altLang="zh-CN" sz="1053" b="1" dirty="0" smtClean="0">
                <a:solidFill>
                  <a:srgbClr val="FF0000"/>
                </a:solidFill>
                <a:latin typeface="Times New Roman" panose="02020603050405020304" pitchFamily="18" charset="0"/>
                <a:cs typeface="Times New Roman" panose="02020603050405020304" pitchFamily="18" charset="0"/>
              </a:rPr>
              <a:t>TI</a:t>
            </a:r>
            <a:r>
              <a:rPr lang="zh-CN" altLang="en-US" sz="1053" b="1" dirty="0">
                <a:solidFill>
                  <a:srgbClr val="FF0000"/>
                </a:solidFill>
                <a:latin typeface="Times New Roman" panose="02020603050405020304" pitchFamily="18" charset="0"/>
                <a:cs typeface="Times New Roman" panose="02020603050405020304" pitchFamily="18" charset="0"/>
              </a:rPr>
              <a:t>新技术对数学教学的新</a:t>
            </a:r>
            <a:r>
              <a:rPr lang="zh-CN" altLang="en-US" sz="1053" b="1" dirty="0" smtClean="0">
                <a:solidFill>
                  <a:srgbClr val="FF0000"/>
                </a:solidFill>
                <a:latin typeface="Times New Roman" panose="02020603050405020304" pitchFamily="18" charset="0"/>
                <a:cs typeface="Times New Roman" panose="02020603050405020304" pitchFamily="18" charset="0"/>
              </a:rPr>
              <a:t>影响</a:t>
            </a:r>
            <a:r>
              <a:rPr lang="en-US" altLang="zh-CN" sz="1053" b="1" dirty="0" smtClean="0">
                <a:solidFill>
                  <a:srgbClr val="FF0000"/>
                </a:solidFill>
                <a:latin typeface="Times New Roman" panose="02020603050405020304" pitchFamily="18" charset="0"/>
                <a:cs typeface="Times New Roman" panose="02020603050405020304" pitchFamily="18" charset="0"/>
              </a:rPr>
              <a:t>[J]</a:t>
            </a:r>
            <a:r>
              <a:rPr lang="zh-CN" altLang="en-US" sz="1053" b="1" dirty="0" smtClean="0">
                <a:solidFill>
                  <a:srgbClr val="FF0000"/>
                </a:solidFill>
                <a:latin typeface="Times New Roman" panose="02020603050405020304" pitchFamily="18" charset="0"/>
                <a:cs typeface="Times New Roman" panose="02020603050405020304" pitchFamily="18" charset="0"/>
              </a:rPr>
              <a:t>，福建基础教育</a:t>
            </a:r>
            <a:r>
              <a:rPr lang="zh-CN" altLang="en-US" sz="1053" b="1" dirty="0">
                <a:solidFill>
                  <a:srgbClr val="FF0000"/>
                </a:solidFill>
                <a:latin typeface="Times New Roman" panose="02020603050405020304" pitchFamily="18" charset="0"/>
                <a:cs typeface="Times New Roman" panose="02020603050405020304" pitchFamily="18" charset="0"/>
              </a:rPr>
              <a:t>研究</a:t>
            </a:r>
            <a:r>
              <a:rPr lang="zh-CN" altLang="en-US" sz="1053" b="1" dirty="0" smtClean="0">
                <a:solidFill>
                  <a:srgbClr val="FF0000"/>
                </a:solidFill>
                <a:latin typeface="Times New Roman" panose="02020603050405020304" pitchFamily="18" charset="0"/>
                <a:cs typeface="Times New Roman" panose="02020603050405020304" pitchFamily="18" charset="0"/>
              </a:rPr>
              <a:t>，</a:t>
            </a:r>
            <a:r>
              <a:rPr lang="en-US" altLang="zh-CN" sz="1053" b="1" dirty="0" smtClean="0">
                <a:solidFill>
                  <a:srgbClr val="FF0000"/>
                </a:solidFill>
                <a:latin typeface="Times New Roman" panose="02020603050405020304" pitchFamily="18" charset="0"/>
                <a:cs typeface="Times New Roman" panose="02020603050405020304" pitchFamily="18" charset="0"/>
              </a:rPr>
              <a:t>2013</a:t>
            </a:r>
            <a:r>
              <a:rPr lang="zh-CN" altLang="en-US" sz="1053" b="1" dirty="0" smtClean="0">
                <a:solidFill>
                  <a:srgbClr val="FF0000"/>
                </a:solidFill>
                <a:latin typeface="Times New Roman" panose="02020603050405020304" pitchFamily="18" charset="0"/>
                <a:cs typeface="Times New Roman" panose="02020603050405020304" pitchFamily="18" charset="0"/>
              </a:rPr>
              <a:t>（</a:t>
            </a:r>
            <a:r>
              <a:rPr lang="en-US" altLang="zh-CN" sz="1053" b="1" dirty="0" smtClean="0">
                <a:solidFill>
                  <a:srgbClr val="FF0000"/>
                </a:solidFill>
                <a:latin typeface="Times New Roman" panose="02020603050405020304" pitchFamily="18" charset="0"/>
                <a:cs typeface="Times New Roman" panose="02020603050405020304" pitchFamily="18" charset="0"/>
              </a:rPr>
              <a:t>5</a:t>
            </a:r>
            <a:r>
              <a:rPr lang="zh-CN" altLang="en-US" sz="1053" b="1" dirty="0" smtClean="0">
                <a:solidFill>
                  <a:srgbClr val="FF0000"/>
                </a:solidFill>
                <a:latin typeface="Times New Roman" panose="02020603050405020304" pitchFamily="18" charset="0"/>
                <a:cs typeface="Times New Roman" panose="02020603050405020304" pitchFamily="18" charset="0"/>
              </a:rPr>
              <a:t>）</a:t>
            </a:r>
            <a:r>
              <a:rPr lang="en-US" altLang="zh-CN" sz="1053" b="1" dirty="0" smtClean="0">
                <a:solidFill>
                  <a:srgbClr val="FF0000"/>
                </a:solidFill>
                <a:latin typeface="Times New Roman" panose="02020603050405020304" pitchFamily="18" charset="0"/>
                <a:cs typeface="Times New Roman" panose="02020603050405020304" pitchFamily="18" charset="0"/>
              </a:rPr>
              <a:t>:31-32</a:t>
            </a:r>
            <a:r>
              <a:rPr lang="zh-CN" altLang="en-US" sz="1053" b="1" dirty="0" smtClean="0">
                <a:solidFill>
                  <a:srgbClr val="FF0000"/>
                </a:solidFill>
                <a:latin typeface="Times New Roman" panose="02020603050405020304" pitchFamily="18" charset="0"/>
                <a:cs typeface="Times New Roman" panose="02020603050405020304" pitchFamily="18" charset="0"/>
              </a:rPr>
              <a:t>．</a:t>
            </a:r>
            <a:endParaRPr lang="zh-CN" altLang="zh-CN" sz="1053"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675760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启示</a:t>
            </a:r>
            <a:endParaRPr lang="zh-CN" altLang="en-US" dirty="0"/>
          </a:p>
        </p:txBody>
      </p:sp>
      <p:sp>
        <p:nvSpPr>
          <p:cNvPr id="3" name="内容占位符 2"/>
          <p:cNvSpPr>
            <a:spLocks noGrp="1"/>
          </p:cNvSpPr>
          <p:nvPr>
            <p:ph idx="1"/>
          </p:nvPr>
        </p:nvSpPr>
        <p:spPr/>
        <p:txBody>
          <a:bodyPr>
            <a:normAutofit/>
          </a:bodyPr>
          <a:lstStyle/>
          <a:p>
            <a:r>
              <a:rPr lang="zh-CN" altLang="en-US" dirty="0" smtClean="0"/>
              <a:t>发现与创新</a:t>
            </a:r>
            <a:r>
              <a:rPr lang="zh-CN" altLang="zh-CN" dirty="0" smtClean="0"/>
              <a:t>与</a:t>
            </a:r>
            <a:r>
              <a:rPr lang="zh-CN" altLang="zh-CN" dirty="0"/>
              <a:t>技术工具的使用密不可分，学生因技术而创新，因创新而快乐，在动手操作中深刻体会科技与数学的同步发展．</a:t>
            </a:r>
          </a:p>
          <a:p>
            <a:r>
              <a:rPr lang="en-US" altLang="zh-CN" dirty="0" smtClean="0"/>
              <a:t>TI</a:t>
            </a:r>
            <a:r>
              <a:rPr lang="zh-CN" altLang="zh-CN" dirty="0"/>
              <a:t>手持技术与</a:t>
            </a:r>
            <a:r>
              <a:rPr lang="en-US" altLang="zh-CN" dirty="0"/>
              <a:t>TI</a:t>
            </a:r>
            <a:r>
              <a:rPr lang="zh-CN" altLang="zh-CN" dirty="0" smtClean="0"/>
              <a:t>无线系统</a:t>
            </a:r>
            <a:r>
              <a:rPr lang="zh-CN" altLang="zh-CN" dirty="0"/>
              <a:t>，拓宽</a:t>
            </a:r>
            <a:r>
              <a:rPr lang="zh-CN" altLang="zh-CN" dirty="0" smtClean="0"/>
              <a:t>了教学</a:t>
            </a:r>
            <a:r>
              <a:rPr lang="zh-CN" altLang="zh-CN" dirty="0"/>
              <a:t>思路，让我们的研究与创新找到了依托</a:t>
            </a:r>
            <a:r>
              <a:rPr lang="zh-CN" altLang="zh-CN" dirty="0" smtClean="0"/>
              <a:t>．</a:t>
            </a:r>
            <a:endParaRPr lang="en-US" altLang="zh-CN" dirty="0" smtClean="0"/>
          </a:p>
          <a:p>
            <a:endParaRPr lang="en-US" altLang="zh-CN" dirty="0" smtClean="0"/>
          </a:p>
          <a:p>
            <a:endParaRPr lang="zh-CN" altLang="en-US" dirty="0"/>
          </a:p>
        </p:txBody>
      </p:sp>
    </p:spTree>
    <p:extLst>
      <p:ext uri="{BB962C8B-B14F-4D97-AF65-F5344CB8AC3E}">
        <p14:creationId xmlns:p14="http://schemas.microsoft.com/office/powerpoint/2010/main" val="307533836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31B4E6">
                    <a:lumMod val="75000"/>
                  </a:srgbClr>
                </a:solidFill>
              </a:rPr>
              <a:t>T</a:t>
            </a:r>
            <a:r>
              <a:rPr lang="en-US" altLang="zh-CN" baseline="30000" dirty="0">
                <a:solidFill>
                  <a:srgbClr val="31B4E6">
                    <a:lumMod val="75000"/>
                  </a:srgbClr>
                </a:solidFill>
              </a:rPr>
              <a:t>3TM</a:t>
            </a:r>
            <a:r>
              <a:rPr lang="zh-CN" altLang="en-US" dirty="0">
                <a:solidFill>
                  <a:srgbClr val="31B4E6">
                    <a:lumMod val="75000"/>
                  </a:srgbClr>
                </a:solidFill>
              </a:rPr>
              <a:t>是</a:t>
            </a:r>
            <a:r>
              <a:rPr lang="zh-CN" altLang="en-US" dirty="0" smtClean="0">
                <a:solidFill>
                  <a:srgbClr val="31B4E6">
                    <a:lumMod val="75000"/>
                  </a:srgbClr>
                </a:solidFill>
              </a:rPr>
              <a:t>什么</a:t>
            </a:r>
            <a:r>
              <a:rPr lang="en-US" altLang="zh-CN" dirty="0">
                <a:solidFill>
                  <a:srgbClr val="31B4E6">
                    <a:lumMod val="75000"/>
                  </a:srgbClr>
                </a:solidFill>
              </a:rPr>
              <a:t/>
            </a:r>
            <a:br>
              <a:rPr lang="en-US" altLang="zh-CN" dirty="0">
                <a:solidFill>
                  <a:srgbClr val="31B4E6">
                    <a:lumMod val="75000"/>
                  </a:srgbClr>
                </a:solidFill>
              </a:rPr>
            </a:br>
            <a:r>
              <a:rPr lang="en-US" altLang="zh-CN" sz="1500" dirty="0">
                <a:solidFill>
                  <a:prstClr val="black">
                    <a:lumMod val="65000"/>
                    <a:lumOff val="35000"/>
                  </a:prstClr>
                </a:solidFill>
              </a:rPr>
              <a:t>What is Teachers Teaching with </a:t>
            </a:r>
            <a:r>
              <a:rPr lang="en-US" altLang="zh-CN" sz="1500" dirty="0" err="1">
                <a:solidFill>
                  <a:prstClr val="black">
                    <a:lumMod val="65000"/>
                    <a:lumOff val="35000"/>
                  </a:prstClr>
                </a:solidFill>
              </a:rPr>
              <a:t>Technology</a:t>
            </a:r>
            <a:r>
              <a:rPr lang="en-US" altLang="zh-CN" sz="1500" baseline="30000" dirty="0" err="1">
                <a:solidFill>
                  <a:prstClr val="black">
                    <a:lumMod val="65000"/>
                    <a:lumOff val="35000"/>
                  </a:prstClr>
                </a:solidFill>
              </a:rPr>
              <a:t>TM</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smtClean="0"/>
              <a:t>北京教育学院数学系王长沛教授早在</a:t>
            </a:r>
            <a:r>
              <a:rPr lang="en-US" altLang="zh-CN" dirty="0" smtClean="0"/>
              <a:t>2000</a:t>
            </a:r>
            <a:r>
              <a:rPr lang="zh-CN" altLang="en-US" dirty="0" smtClean="0"/>
              <a:t>年就撰文提出关注</a:t>
            </a:r>
            <a:r>
              <a:rPr lang="en-US" altLang="zh-CN" dirty="0" smtClean="0"/>
              <a:t>T</a:t>
            </a:r>
            <a:r>
              <a:rPr lang="en-US" altLang="zh-CN" baseline="30000" dirty="0" smtClean="0"/>
              <a:t>3</a:t>
            </a:r>
            <a:r>
              <a:rPr lang="zh-CN" altLang="en-US" dirty="0" smtClean="0"/>
              <a:t>及其发展策略，并就当时中国教育工作者（尤其是教育管理者）对正在发生的变革反应迟钝表示担忧</a:t>
            </a:r>
            <a:r>
              <a:rPr lang="en-US" altLang="zh-CN" baseline="30000" dirty="0" smtClean="0">
                <a:solidFill>
                  <a:srgbClr val="FF0000"/>
                </a:solidFill>
              </a:rPr>
              <a:t>[</a:t>
            </a:r>
            <a:r>
              <a:rPr lang="en-US" altLang="zh-CN" baseline="30000" dirty="0">
                <a:solidFill>
                  <a:srgbClr val="FF0000"/>
                </a:solidFill>
              </a:rPr>
              <a:t>1</a:t>
            </a:r>
            <a:r>
              <a:rPr lang="en-US" altLang="zh-CN" baseline="30000" dirty="0" smtClean="0">
                <a:solidFill>
                  <a:srgbClr val="FF0000"/>
                </a:solidFill>
              </a:rPr>
              <a:t>]</a:t>
            </a:r>
            <a:r>
              <a:rPr lang="zh-CN" altLang="en-US" dirty="0" smtClean="0"/>
              <a:t>．</a:t>
            </a:r>
            <a:endParaRPr lang="en-US" altLang="zh-CN" dirty="0" smtClean="0"/>
          </a:p>
          <a:p>
            <a:r>
              <a:rPr lang="zh-CN" altLang="en-US" dirty="0" smtClean="0"/>
              <a:t>王长沛教授</a:t>
            </a:r>
            <a:r>
              <a:rPr lang="en-US" altLang="zh-CN" dirty="0"/>
              <a:t>1996</a:t>
            </a:r>
            <a:r>
              <a:rPr lang="zh-CN" altLang="en-US" dirty="0" smtClean="0"/>
              <a:t>年开始组建</a:t>
            </a:r>
            <a:r>
              <a:rPr lang="en-US" altLang="zh-CN" dirty="0" smtClean="0"/>
              <a:t>TTC</a:t>
            </a:r>
            <a:r>
              <a:rPr lang="zh-CN" altLang="en-US" dirty="0" smtClean="0"/>
              <a:t>（</a:t>
            </a:r>
            <a:r>
              <a:rPr lang="en-US" altLang="zh-CN" dirty="0" smtClean="0">
                <a:solidFill>
                  <a:prstClr val="black">
                    <a:lumMod val="65000"/>
                    <a:lumOff val="35000"/>
                  </a:prstClr>
                </a:solidFill>
              </a:rPr>
              <a:t>Teaching &amp; Technology Centre</a:t>
            </a:r>
            <a:r>
              <a:rPr lang="zh-CN" altLang="en-US" dirty="0" smtClean="0"/>
              <a:t>），以应用推广图形计算器，他推崇</a:t>
            </a:r>
            <a:r>
              <a:rPr lang="en-US" altLang="zh-CN" dirty="0" smtClean="0"/>
              <a:t>T</a:t>
            </a:r>
            <a:r>
              <a:rPr lang="en-US" altLang="zh-CN" baseline="30000" dirty="0" smtClean="0"/>
              <a:t>3</a:t>
            </a:r>
            <a:r>
              <a:rPr lang="zh-CN" altLang="en-US" dirty="0" smtClean="0"/>
              <a:t>文化</a:t>
            </a:r>
            <a:r>
              <a:rPr lang="en-US" altLang="zh-CN" dirty="0" smtClean="0"/>
              <a:t>——</a:t>
            </a:r>
            <a:r>
              <a:rPr lang="zh-CN" altLang="en-US" dirty="0" smtClean="0"/>
              <a:t>热情洋溢</a:t>
            </a:r>
            <a:r>
              <a:rPr lang="zh-CN" altLang="en-US" dirty="0"/>
              <a:t>与坦诚的学术交流的</a:t>
            </a:r>
            <a:r>
              <a:rPr lang="zh-CN" altLang="en-US" dirty="0" smtClean="0"/>
              <a:t>精神，指出：</a:t>
            </a:r>
            <a:r>
              <a:rPr lang="zh-CN" altLang="en-US" dirty="0"/>
              <a:t>图形计算器应用的探索，也是数学课程内容改革的全面探索，乃至全新教学模式的</a:t>
            </a:r>
            <a:r>
              <a:rPr lang="zh-CN" altLang="en-US" dirty="0" smtClean="0"/>
              <a:t>创造．</a:t>
            </a:r>
            <a:endParaRPr lang="en-US" altLang="zh-CN" dirty="0" smtClean="0"/>
          </a:p>
          <a:p>
            <a:r>
              <a:rPr lang="zh-CN" altLang="en-US" dirty="0" smtClean="0"/>
              <a:t>尊重</a:t>
            </a:r>
            <a:r>
              <a:rPr lang="zh-CN" altLang="en-US" dirty="0"/>
              <a:t>教师首创</a:t>
            </a:r>
            <a:r>
              <a:rPr lang="zh-CN" altLang="en-US" dirty="0" smtClean="0"/>
              <a:t>精神，提出</a:t>
            </a:r>
            <a:r>
              <a:rPr lang="zh-CN" altLang="en-US" dirty="0"/>
              <a:t>“第二次开发”的</a:t>
            </a:r>
            <a:r>
              <a:rPr lang="zh-CN" altLang="en-US" dirty="0" smtClean="0"/>
              <a:t>理念．</a:t>
            </a:r>
            <a:endParaRPr lang="zh-CN" altLang="en-US" dirty="0"/>
          </a:p>
        </p:txBody>
      </p:sp>
      <p:sp>
        <p:nvSpPr>
          <p:cNvPr id="4" name="矩形 3"/>
          <p:cNvSpPr/>
          <p:nvPr/>
        </p:nvSpPr>
        <p:spPr>
          <a:xfrm>
            <a:off x="1941909" y="5116518"/>
            <a:ext cx="6686550" cy="416396"/>
          </a:xfrm>
          <a:prstGeom prst="rect">
            <a:avLst/>
          </a:prstGeom>
        </p:spPr>
        <p:txBody>
          <a:bodyPr wrap="square">
            <a:spAutoFit/>
          </a:bodyPr>
          <a:lstStyle/>
          <a:p>
            <a:r>
              <a:rPr lang="en-US" altLang="zh-CN" sz="1053" b="1" dirty="0">
                <a:solidFill>
                  <a:srgbClr val="FF0000"/>
                </a:solidFill>
                <a:latin typeface="Times New Roman" panose="02020603050405020304" pitchFamily="18" charset="0"/>
                <a:cs typeface="Times New Roman" panose="02020603050405020304" pitchFamily="18" charset="0"/>
              </a:rPr>
              <a:t>[1</a:t>
            </a:r>
            <a:r>
              <a:rPr lang="en-US" altLang="zh-CN" sz="1053" b="1" dirty="0" smtClean="0">
                <a:solidFill>
                  <a:srgbClr val="FF0000"/>
                </a:solidFill>
                <a:latin typeface="Times New Roman" panose="02020603050405020304" pitchFamily="18" charset="0"/>
                <a:cs typeface="Times New Roman" panose="02020603050405020304" pitchFamily="18" charset="0"/>
              </a:rPr>
              <a:t>]</a:t>
            </a:r>
            <a:r>
              <a:rPr lang="zh-CN" altLang="en-US" sz="1053" b="1" dirty="0" smtClean="0">
                <a:solidFill>
                  <a:srgbClr val="FF0000"/>
                </a:solidFill>
                <a:latin typeface="Times New Roman" panose="02020603050405020304" pitchFamily="18" charset="0"/>
                <a:cs typeface="Times New Roman" panose="02020603050405020304" pitchFamily="18" charset="0"/>
              </a:rPr>
              <a:t>王长沛，掌上电脑与后</a:t>
            </a:r>
            <a:r>
              <a:rPr lang="en-US" altLang="zh-CN" sz="1053" b="1" dirty="0" smtClean="0">
                <a:solidFill>
                  <a:srgbClr val="FF0000"/>
                </a:solidFill>
                <a:latin typeface="Times New Roman" panose="02020603050405020304" pitchFamily="18" charset="0"/>
                <a:cs typeface="Times New Roman" panose="02020603050405020304" pitchFamily="18" charset="0"/>
              </a:rPr>
              <a:t>PC</a:t>
            </a:r>
            <a:r>
              <a:rPr lang="zh-CN" altLang="en-US" sz="1053" b="1" dirty="0" smtClean="0">
                <a:solidFill>
                  <a:srgbClr val="FF0000"/>
                </a:solidFill>
                <a:latin typeface="Times New Roman" panose="02020603050405020304" pitchFamily="18" charset="0"/>
                <a:cs typeface="Times New Roman" panose="02020603050405020304" pitchFamily="18" charset="0"/>
              </a:rPr>
              <a:t>时代的数学教学</a:t>
            </a:r>
            <a:r>
              <a:rPr lang="en-US" altLang="zh-CN" sz="1053" b="1" dirty="0" smtClean="0">
                <a:solidFill>
                  <a:srgbClr val="FF0000"/>
                </a:solidFill>
                <a:latin typeface="Times New Roman" panose="02020603050405020304" pitchFamily="18" charset="0"/>
                <a:cs typeface="Times New Roman" panose="02020603050405020304" pitchFamily="18" charset="0"/>
              </a:rPr>
              <a:t>——</a:t>
            </a:r>
            <a:r>
              <a:rPr lang="zh-CN" altLang="en-US" sz="1053" b="1" dirty="0" smtClean="0">
                <a:solidFill>
                  <a:srgbClr val="FF0000"/>
                </a:solidFill>
                <a:latin typeface="Times New Roman" panose="02020603050405020304" pitchFamily="18" charset="0"/>
                <a:cs typeface="Times New Roman" panose="02020603050405020304" pitchFamily="18" charset="0"/>
              </a:rPr>
              <a:t>兼谈</a:t>
            </a:r>
            <a:r>
              <a:rPr lang="en-US" altLang="zh-CN" sz="1053" b="1" dirty="0" smtClean="0">
                <a:solidFill>
                  <a:srgbClr val="FF0000"/>
                </a:solidFill>
                <a:latin typeface="Times New Roman" panose="02020603050405020304" pitchFamily="18" charset="0"/>
                <a:cs typeface="Times New Roman" panose="02020603050405020304" pitchFamily="18" charset="0"/>
              </a:rPr>
              <a:t>TTC</a:t>
            </a:r>
            <a:r>
              <a:rPr lang="zh-CN" altLang="en-US" sz="1053" b="1" dirty="0" smtClean="0">
                <a:solidFill>
                  <a:srgbClr val="FF0000"/>
                </a:solidFill>
                <a:latin typeface="Times New Roman" panose="02020603050405020304" pitchFamily="18" charset="0"/>
                <a:cs typeface="Times New Roman" panose="02020603050405020304" pitchFamily="18" charset="0"/>
              </a:rPr>
              <a:t>和</a:t>
            </a:r>
            <a:r>
              <a:rPr lang="en-US" altLang="zh-CN" sz="1053" b="1" dirty="0" smtClean="0">
                <a:solidFill>
                  <a:srgbClr val="FF0000"/>
                </a:solidFill>
                <a:latin typeface="Times New Roman" panose="02020603050405020304" pitchFamily="18" charset="0"/>
                <a:cs typeface="Times New Roman" panose="02020603050405020304" pitchFamily="18" charset="0"/>
              </a:rPr>
              <a:t>T</a:t>
            </a:r>
            <a:r>
              <a:rPr lang="en-US" altLang="zh-CN" sz="1053" b="1" baseline="30000" dirty="0" smtClean="0">
                <a:solidFill>
                  <a:srgbClr val="FF0000"/>
                </a:solidFill>
                <a:latin typeface="Times New Roman" panose="02020603050405020304" pitchFamily="18" charset="0"/>
                <a:cs typeface="Times New Roman" panose="02020603050405020304" pitchFamily="18" charset="0"/>
              </a:rPr>
              <a:t>3</a:t>
            </a:r>
            <a:r>
              <a:rPr lang="zh-CN" altLang="en-US" sz="1053" b="1" dirty="0" smtClean="0">
                <a:solidFill>
                  <a:srgbClr val="FF0000"/>
                </a:solidFill>
                <a:latin typeface="Times New Roman" panose="02020603050405020304" pitchFamily="18" charset="0"/>
                <a:cs typeface="Times New Roman" panose="02020603050405020304" pitchFamily="18" charset="0"/>
              </a:rPr>
              <a:t>的发展策略</a:t>
            </a:r>
            <a:r>
              <a:rPr lang="en-US" altLang="zh-CN" sz="1053" b="1" dirty="0" smtClean="0">
                <a:solidFill>
                  <a:srgbClr val="FF0000"/>
                </a:solidFill>
                <a:latin typeface="Times New Roman" panose="02020603050405020304" pitchFamily="18" charset="0"/>
                <a:cs typeface="Times New Roman" panose="02020603050405020304" pitchFamily="18" charset="0"/>
              </a:rPr>
              <a:t>[J</a:t>
            </a:r>
            <a:r>
              <a:rPr lang="en-US" altLang="zh-CN" sz="1053" b="1" dirty="0">
                <a:solidFill>
                  <a:srgbClr val="FF0000"/>
                </a:solidFill>
                <a:latin typeface="Times New Roman" panose="02020603050405020304" pitchFamily="18" charset="0"/>
                <a:cs typeface="Times New Roman" panose="02020603050405020304" pitchFamily="18" charset="0"/>
              </a:rPr>
              <a:t>]</a:t>
            </a:r>
            <a:r>
              <a:rPr lang="zh-CN" altLang="en-US" sz="1053" b="1" dirty="0" smtClean="0">
                <a:solidFill>
                  <a:srgbClr val="FF0000"/>
                </a:solidFill>
                <a:latin typeface="Times New Roman" panose="02020603050405020304" pitchFamily="18" charset="0"/>
                <a:cs typeface="Times New Roman" panose="02020603050405020304" pitchFamily="18" charset="0"/>
              </a:rPr>
              <a:t>，数学教育学报，</a:t>
            </a:r>
            <a:r>
              <a:rPr lang="en-US" altLang="zh-CN" sz="1053" b="1" dirty="0" smtClean="0">
                <a:solidFill>
                  <a:srgbClr val="FF0000"/>
                </a:solidFill>
                <a:latin typeface="Times New Roman" panose="02020603050405020304" pitchFamily="18" charset="0"/>
                <a:cs typeface="Times New Roman" panose="02020603050405020304" pitchFamily="18" charset="0"/>
              </a:rPr>
              <a:t> 2000</a:t>
            </a:r>
            <a:r>
              <a:rPr lang="zh-CN" altLang="en-US" sz="1053" b="1" dirty="0" smtClean="0">
                <a:solidFill>
                  <a:srgbClr val="FF0000"/>
                </a:solidFill>
                <a:latin typeface="Times New Roman" panose="02020603050405020304" pitchFamily="18" charset="0"/>
                <a:cs typeface="Times New Roman" panose="02020603050405020304" pitchFamily="18" charset="0"/>
              </a:rPr>
              <a:t>（</a:t>
            </a:r>
            <a:r>
              <a:rPr lang="en-US" altLang="zh-CN" sz="1053" b="1" dirty="0" smtClean="0">
                <a:solidFill>
                  <a:srgbClr val="FF0000"/>
                </a:solidFill>
                <a:latin typeface="Times New Roman" panose="02020603050405020304" pitchFamily="18" charset="0"/>
                <a:cs typeface="Times New Roman" panose="02020603050405020304" pitchFamily="18" charset="0"/>
              </a:rPr>
              <a:t>2</a:t>
            </a:r>
            <a:r>
              <a:rPr lang="zh-CN" altLang="en-US" sz="1053" b="1" dirty="0" smtClean="0">
                <a:solidFill>
                  <a:srgbClr val="FF0000"/>
                </a:solidFill>
                <a:latin typeface="Times New Roman" panose="02020603050405020304" pitchFamily="18" charset="0"/>
                <a:cs typeface="Times New Roman" panose="02020603050405020304" pitchFamily="18" charset="0"/>
              </a:rPr>
              <a:t>）第</a:t>
            </a:r>
            <a:r>
              <a:rPr lang="en-US" altLang="zh-CN" sz="1053" b="1" dirty="0" smtClean="0">
                <a:solidFill>
                  <a:srgbClr val="FF0000"/>
                </a:solidFill>
                <a:latin typeface="Times New Roman" panose="02020603050405020304" pitchFamily="18" charset="0"/>
                <a:cs typeface="Times New Roman" panose="02020603050405020304" pitchFamily="18" charset="0"/>
              </a:rPr>
              <a:t>9</a:t>
            </a:r>
            <a:r>
              <a:rPr lang="zh-CN" altLang="en-US" sz="1053" b="1" dirty="0" smtClean="0">
                <a:solidFill>
                  <a:srgbClr val="FF0000"/>
                </a:solidFill>
                <a:latin typeface="Times New Roman" panose="02020603050405020304" pitchFamily="18" charset="0"/>
                <a:cs typeface="Times New Roman" panose="02020603050405020304" pitchFamily="18" charset="0"/>
              </a:rPr>
              <a:t>卷第</a:t>
            </a:r>
            <a:r>
              <a:rPr lang="en-US" altLang="zh-CN" sz="1053" b="1" dirty="0" smtClean="0">
                <a:solidFill>
                  <a:srgbClr val="FF0000"/>
                </a:solidFill>
                <a:latin typeface="Times New Roman" panose="02020603050405020304" pitchFamily="18" charset="0"/>
                <a:cs typeface="Times New Roman" panose="02020603050405020304" pitchFamily="18" charset="0"/>
              </a:rPr>
              <a:t>1</a:t>
            </a:r>
            <a:r>
              <a:rPr lang="zh-CN" altLang="en-US" sz="1053" b="1" dirty="0" smtClean="0">
                <a:solidFill>
                  <a:srgbClr val="FF0000"/>
                </a:solidFill>
                <a:latin typeface="Times New Roman" panose="02020603050405020304" pitchFamily="18" charset="0"/>
                <a:cs typeface="Times New Roman" panose="02020603050405020304" pitchFamily="18" charset="0"/>
              </a:rPr>
              <a:t>期：</a:t>
            </a:r>
            <a:r>
              <a:rPr lang="en-US" altLang="zh-CN" sz="1053" b="1" dirty="0" smtClean="0">
                <a:solidFill>
                  <a:srgbClr val="FF0000"/>
                </a:solidFill>
                <a:latin typeface="Times New Roman" panose="02020603050405020304" pitchFamily="18" charset="0"/>
                <a:cs typeface="Times New Roman" panose="02020603050405020304" pitchFamily="18" charset="0"/>
              </a:rPr>
              <a:t>16-22</a:t>
            </a:r>
            <a:r>
              <a:rPr lang="zh-CN" altLang="en-US" sz="1053" b="1" dirty="0" smtClean="0">
                <a:solidFill>
                  <a:srgbClr val="FF0000"/>
                </a:solidFill>
                <a:latin typeface="Times New Roman" panose="02020603050405020304" pitchFamily="18" charset="0"/>
                <a:cs typeface="Times New Roman" panose="02020603050405020304" pitchFamily="18" charset="0"/>
              </a:rPr>
              <a:t>．</a:t>
            </a:r>
            <a:endParaRPr lang="zh-CN" altLang="en-US" sz="1053"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6532070"/>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结束语</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zh-CN" dirty="0"/>
              <a:t>“只有智力和动手能力得到全面发展的学生，才能使技术的操作富有智慧，才能在理解数学的过程中自觉地寻求技术的有效帮助，……，才能主动地借助技术建立数学的广泛联系和不同表示形式之间的</a:t>
            </a:r>
            <a:r>
              <a:rPr lang="zh-CN" altLang="zh-CN" dirty="0" smtClean="0"/>
              <a:t>转换</a:t>
            </a:r>
            <a:r>
              <a:rPr lang="en-US" altLang="zh-CN" baseline="30000" dirty="0" smtClean="0">
                <a:solidFill>
                  <a:srgbClr val="FF0000"/>
                </a:solidFill>
              </a:rPr>
              <a:t>[1]</a:t>
            </a:r>
            <a:r>
              <a:rPr lang="zh-CN" altLang="zh-CN" dirty="0" smtClean="0"/>
              <a:t>”</a:t>
            </a:r>
            <a:r>
              <a:rPr lang="zh-CN" altLang="en-US" dirty="0" smtClean="0"/>
              <a:t>．</a:t>
            </a:r>
            <a:endParaRPr lang="en-US" altLang="zh-CN" dirty="0" smtClean="0"/>
          </a:p>
          <a:p>
            <a:r>
              <a:rPr lang="zh-CN" altLang="zh-CN" dirty="0" smtClean="0"/>
              <a:t>也</a:t>
            </a:r>
            <a:r>
              <a:rPr lang="zh-CN" altLang="zh-CN" dirty="0"/>
              <a:t>才能在技术的帮助下获得创新性的结论，让创新能力的培养落到实处，我想这些都是</a:t>
            </a:r>
            <a:r>
              <a:rPr lang="en-US" altLang="zh-CN" dirty="0"/>
              <a:t>T</a:t>
            </a:r>
            <a:r>
              <a:rPr lang="en-US" altLang="zh-CN" baseline="30000" dirty="0"/>
              <a:t>3</a:t>
            </a:r>
            <a:r>
              <a:rPr lang="zh-CN" altLang="zh-CN" dirty="0" smtClean="0"/>
              <a:t>给</a:t>
            </a:r>
            <a:r>
              <a:rPr lang="zh-CN" altLang="en-US" dirty="0" smtClean="0"/>
              <a:t>我们</a:t>
            </a:r>
            <a:r>
              <a:rPr lang="zh-CN" altLang="zh-CN" dirty="0" smtClean="0"/>
              <a:t>带来</a:t>
            </a:r>
            <a:r>
              <a:rPr lang="zh-CN" altLang="zh-CN" dirty="0"/>
              <a:t>的智慧与快乐，并让我们长久保持</a:t>
            </a:r>
            <a:r>
              <a:rPr lang="zh-CN" altLang="zh-CN" dirty="0" smtClean="0"/>
              <a:t>下去</a:t>
            </a:r>
            <a:r>
              <a:rPr lang="zh-CN" altLang="en-US" dirty="0" smtClean="0"/>
              <a:t>．</a:t>
            </a:r>
            <a:endParaRPr lang="zh-CN" altLang="en-US" dirty="0"/>
          </a:p>
        </p:txBody>
      </p:sp>
      <p:sp>
        <p:nvSpPr>
          <p:cNvPr id="4" name="矩形 3"/>
          <p:cNvSpPr/>
          <p:nvPr/>
        </p:nvSpPr>
        <p:spPr>
          <a:xfrm>
            <a:off x="2297723" y="5090140"/>
            <a:ext cx="6072554" cy="254365"/>
          </a:xfrm>
          <a:prstGeom prst="rect">
            <a:avLst/>
          </a:prstGeom>
        </p:spPr>
        <p:txBody>
          <a:bodyPr wrap="square">
            <a:spAutoFit/>
          </a:bodyPr>
          <a:lstStyle/>
          <a:p>
            <a:r>
              <a:rPr lang="en-US" altLang="zh-CN" sz="1053" b="1" dirty="0" smtClean="0">
                <a:solidFill>
                  <a:srgbClr val="FF0000"/>
                </a:solidFill>
                <a:latin typeface="Times New Roman" panose="02020603050405020304" pitchFamily="18" charset="0"/>
                <a:cs typeface="Times New Roman" panose="02020603050405020304" pitchFamily="18" charset="0"/>
              </a:rPr>
              <a:t>[1]</a:t>
            </a:r>
            <a:r>
              <a:rPr lang="zh-CN" altLang="zh-CN" sz="1053" b="1" dirty="0" smtClean="0">
                <a:solidFill>
                  <a:srgbClr val="FF0000"/>
                </a:solidFill>
                <a:latin typeface="Times New Roman" panose="02020603050405020304" pitchFamily="18" charset="0"/>
                <a:cs typeface="Times New Roman" panose="02020603050405020304" pitchFamily="18" charset="0"/>
              </a:rPr>
              <a:t>章建跃</a:t>
            </a:r>
            <a:r>
              <a:rPr lang="zh-CN" altLang="zh-CN" sz="1053" b="1" dirty="0">
                <a:solidFill>
                  <a:srgbClr val="FF0000"/>
                </a:solidFill>
                <a:latin typeface="Times New Roman" panose="02020603050405020304" pitchFamily="18" charset="0"/>
                <a:cs typeface="Times New Roman" panose="02020603050405020304" pitchFamily="18" charset="0"/>
              </a:rPr>
              <a:t>，数学</a:t>
            </a:r>
            <a:r>
              <a:rPr lang="en-US" altLang="zh-CN" sz="1053" b="1" dirty="0">
                <a:solidFill>
                  <a:srgbClr val="FF0000"/>
                </a:solidFill>
                <a:latin typeface="Times New Roman" panose="02020603050405020304" pitchFamily="18" charset="0"/>
                <a:cs typeface="Times New Roman" panose="02020603050405020304" pitchFamily="18" charset="0"/>
              </a:rPr>
              <a:t>·</a:t>
            </a:r>
            <a:r>
              <a:rPr lang="zh-CN" altLang="zh-CN" sz="1053" b="1" dirty="0">
                <a:solidFill>
                  <a:srgbClr val="FF0000"/>
                </a:solidFill>
                <a:latin typeface="Times New Roman" panose="02020603050405020304" pitchFamily="18" charset="0"/>
                <a:cs typeface="Times New Roman" panose="02020603050405020304" pitchFamily="18" charset="0"/>
              </a:rPr>
              <a:t>信息技术</a:t>
            </a:r>
            <a:r>
              <a:rPr lang="en-US" altLang="zh-CN" sz="1053" b="1" dirty="0">
                <a:solidFill>
                  <a:srgbClr val="FF0000"/>
                </a:solidFill>
                <a:latin typeface="Times New Roman" panose="02020603050405020304" pitchFamily="18" charset="0"/>
                <a:cs typeface="Times New Roman" panose="02020603050405020304" pitchFamily="18" charset="0"/>
              </a:rPr>
              <a:t>·</a:t>
            </a:r>
            <a:r>
              <a:rPr lang="zh-CN" altLang="zh-CN" sz="1053" b="1" dirty="0">
                <a:solidFill>
                  <a:srgbClr val="FF0000"/>
                </a:solidFill>
                <a:latin typeface="Times New Roman" panose="02020603050405020304" pitchFamily="18" charset="0"/>
                <a:cs typeface="Times New Roman" panose="02020603050405020304" pitchFamily="18" charset="0"/>
              </a:rPr>
              <a:t>数学教学</a:t>
            </a:r>
            <a:r>
              <a:rPr lang="en-US" altLang="zh-CN" sz="1053" b="1" dirty="0">
                <a:solidFill>
                  <a:srgbClr val="FF0000"/>
                </a:solidFill>
                <a:latin typeface="Times New Roman" panose="02020603050405020304" pitchFamily="18" charset="0"/>
                <a:cs typeface="Times New Roman" panose="02020603050405020304" pitchFamily="18" charset="0"/>
              </a:rPr>
              <a:t>[J]</a:t>
            </a:r>
            <a:r>
              <a:rPr lang="zh-CN" altLang="zh-CN" sz="1053" b="1" dirty="0">
                <a:solidFill>
                  <a:srgbClr val="FF0000"/>
                </a:solidFill>
                <a:latin typeface="Times New Roman" panose="02020603050405020304" pitchFamily="18" charset="0"/>
                <a:cs typeface="Times New Roman" panose="02020603050405020304" pitchFamily="18" charset="0"/>
              </a:rPr>
              <a:t>，课程</a:t>
            </a:r>
            <a:r>
              <a:rPr lang="en-US" altLang="zh-CN" sz="1053" b="1" dirty="0">
                <a:solidFill>
                  <a:srgbClr val="FF0000"/>
                </a:solidFill>
                <a:latin typeface="Times New Roman" panose="02020603050405020304" pitchFamily="18" charset="0"/>
                <a:cs typeface="Times New Roman" panose="02020603050405020304" pitchFamily="18" charset="0"/>
              </a:rPr>
              <a:t>·</a:t>
            </a:r>
            <a:r>
              <a:rPr lang="zh-CN" altLang="zh-CN" sz="1053" b="1" dirty="0">
                <a:solidFill>
                  <a:srgbClr val="FF0000"/>
                </a:solidFill>
                <a:latin typeface="Times New Roman" panose="02020603050405020304" pitchFamily="18" charset="0"/>
                <a:cs typeface="Times New Roman" panose="02020603050405020304" pitchFamily="18" charset="0"/>
              </a:rPr>
              <a:t>教材</a:t>
            </a:r>
            <a:r>
              <a:rPr lang="en-US" altLang="zh-CN" sz="1053" b="1" dirty="0">
                <a:solidFill>
                  <a:srgbClr val="FF0000"/>
                </a:solidFill>
                <a:latin typeface="Times New Roman" panose="02020603050405020304" pitchFamily="18" charset="0"/>
                <a:cs typeface="Times New Roman" panose="02020603050405020304" pitchFamily="18" charset="0"/>
              </a:rPr>
              <a:t>·</a:t>
            </a:r>
            <a:r>
              <a:rPr lang="zh-CN" altLang="zh-CN" sz="1053" b="1" dirty="0">
                <a:solidFill>
                  <a:srgbClr val="FF0000"/>
                </a:solidFill>
                <a:latin typeface="Times New Roman" panose="02020603050405020304" pitchFamily="18" charset="0"/>
                <a:cs typeface="Times New Roman" panose="02020603050405020304" pitchFamily="18" charset="0"/>
              </a:rPr>
              <a:t>教法，</a:t>
            </a:r>
            <a:r>
              <a:rPr lang="en-US" altLang="zh-CN" sz="1053" b="1" dirty="0">
                <a:solidFill>
                  <a:srgbClr val="FF0000"/>
                </a:solidFill>
                <a:latin typeface="Times New Roman" panose="02020603050405020304" pitchFamily="18" charset="0"/>
                <a:cs typeface="Times New Roman" panose="02020603050405020304" pitchFamily="18" charset="0"/>
              </a:rPr>
              <a:t>2012</a:t>
            </a:r>
            <a:r>
              <a:rPr lang="zh-CN" altLang="zh-CN" sz="1053" b="1" dirty="0">
                <a:solidFill>
                  <a:srgbClr val="FF0000"/>
                </a:solidFill>
                <a:latin typeface="Times New Roman" panose="02020603050405020304" pitchFamily="18" charset="0"/>
                <a:cs typeface="Times New Roman" panose="02020603050405020304" pitchFamily="18" charset="0"/>
              </a:rPr>
              <a:t>（</a:t>
            </a:r>
            <a:r>
              <a:rPr lang="en-US" altLang="zh-CN" sz="1053" b="1" dirty="0">
                <a:solidFill>
                  <a:srgbClr val="FF0000"/>
                </a:solidFill>
                <a:latin typeface="Times New Roman" panose="02020603050405020304" pitchFamily="18" charset="0"/>
                <a:cs typeface="Times New Roman" panose="02020603050405020304" pitchFamily="18" charset="0"/>
              </a:rPr>
              <a:t>12</a:t>
            </a:r>
            <a:r>
              <a:rPr lang="zh-CN" altLang="zh-CN" sz="1053" b="1" dirty="0" smtClean="0">
                <a:solidFill>
                  <a:srgbClr val="FF0000"/>
                </a:solidFill>
                <a:latin typeface="Times New Roman" panose="02020603050405020304" pitchFamily="18" charset="0"/>
                <a:cs typeface="Times New Roman" panose="02020603050405020304" pitchFamily="18" charset="0"/>
              </a:rPr>
              <a:t>）：</a:t>
            </a:r>
            <a:r>
              <a:rPr lang="en-US" altLang="zh-CN" sz="1053" b="1" dirty="0" smtClean="0">
                <a:solidFill>
                  <a:srgbClr val="FF0000"/>
                </a:solidFill>
                <a:latin typeface="Times New Roman" panose="02020603050405020304" pitchFamily="18" charset="0"/>
                <a:cs typeface="Times New Roman" panose="02020603050405020304" pitchFamily="18" charset="0"/>
              </a:rPr>
              <a:t>62-66</a:t>
            </a:r>
            <a:r>
              <a:rPr lang="zh-CN" altLang="zh-CN" sz="1053" b="1" dirty="0" smtClean="0">
                <a:solidFill>
                  <a:srgbClr val="FF0000"/>
                </a:solidFill>
                <a:latin typeface="Times New Roman" panose="02020603050405020304" pitchFamily="18" charset="0"/>
                <a:cs typeface="Times New Roman" panose="02020603050405020304" pitchFamily="18" charset="0"/>
              </a:rPr>
              <a:t>，</a:t>
            </a:r>
            <a:r>
              <a:rPr lang="en-US" altLang="zh-CN" sz="1053" b="1" dirty="0" smtClean="0">
                <a:solidFill>
                  <a:srgbClr val="FF0000"/>
                </a:solidFill>
                <a:latin typeface="Times New Roman" panose="02020603050405020304" pitchFamily="18" charset="0"/>
                <a:cs typeface="Times New Roman" panose="02020603050405020304" pitchFamily="18" charset="0"/>
              </a:rPr>
              <a:t>94</a:t>
            </a:r>
            <a:r>
              <a:rPr lang="zh-CN" altLang="zh-CN" sz="1053" b="1" dirty="0" smtClean="0">
                <a:solidFill>
                  <a:srgbClr val="FF0000"/>
                </a:solidFill>
                <a:latin typeface="Times New Roman" panose="02020603050405020304" pitchFamily="18" charset="0"/>
                <a:cs typeface="Times New Roman" panose="02020603050405020304" pitchFamily="18" charset="0"/>
              </a:rPr>
              <a:t>．</a:t>
            </a:r>
            <a:endParaRPr lang="zh-CN" altLang="zh-CN" sz="1053"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76182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谢谢！</a:t>
            </a:r>
            <a:endParaRPr lang="zh-CN" altLang="en-US" dirty="0"/>
          </a:p>
        </p:txBody>
      </p:sp>
      <p:sp>
        <p:nvSpPr>
          <p:cNvPr id="3" name="内容占位符 2"/>
          <p:cNvSpPr>
            <a:spLocks noGrp="1"/>
          </p:cNvSpPr>
          <p:nvPr>
            <p:ph idx="1"/>
          </p:nvPr>
        </p:nvSpPr>
        <p:spPr/>
        <p:txBody>
          <a:bodyPr/>
          <a:lstStyle/>
          <a:p>
            <a:r>
              <a:rPr lang="zh-CN" altLang="en-US" dirty="0" smtClean="0"/>
              <a:t>请提宝贵意见！</a:t>
            </a:r>
            <a:endParaRPr lang="zh-CN" altLang="en-US" dirty="0"/>
          </a:p>
        </p:txBody>
      </p:sp>
    </p:spTree>
    <p:extLst>
      <p:ext uri="{BB962C8B-B14F-4D97-AF65-F5344CB8AC3E}">
        <p14:creationId xmlns:p14="http://schemas.microsoft.com/office/powerpoint/2010/main" val="257808838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spcBef>
                <a:spcPts val="750"/>
              </a:spcBef>
              <a:buClr>
                <a:srgbClr val="353535"/>
              </a:buClr>
            </a:pPr>
            <a:r>
              <a:rPr lang="en-US" altLang="zh-CN" dirty="0" smtClean="0"/>
              <a:t>T</a:t>
            </a:r>
            <a:r>
              <a:rPr lang="en-US" altLang="zh-CN" baseline="30000" dirty="0" smtClean="0"/>
              <a:t>3TM</a:t>
            </a:r>
            <a:r>
              <a:rPr lang="zh-CN" altLang="en-US" dirty="0" smtClean="0"/>
              <a:t>是</a:t>
            </a:r>
            <a:r>
              <a:rPr lang="zh-CN" altLang="en-US" dirty="0"/>
              <a:t>什么</a:t>
            </a:r>
            <a:r>
              <a:rPr lang="en-US" altLang="zh-CN" dirty="0" smtClean="0"/>
              <a:t/>
            </a:r>
            <a:br>
              <a:rPr lang="en-US" altLang="zh-CN" dirty="0" smtClean="0"/>
            </a:br>
            <a:r>
              <a:rPr lang="en-US" altLang="zh-CN" sz="1500" dirty="0">
                <a:solidFill>
                  <a:prstClr val="black">
                    <a:lumMod val="65000"/>
                    <a:lumOff val="35000"/>
                  </a:prstClr>
                </a:solidFill>
                <a:cs typeface="+mn-cs"/>
              </a:rPr>
              <a:t>What is Teachers Teaching with </a:t>
            </a:r>
            <a:r>
              <a:rPr lang="en-US" altLang="zh-CN" sz="1500" dirty="0" err="1">
                <a:solidFill>
                  <a:prstClr val="black">
                    <a:lumMod val="65000"/>
                    <a:lumOff val="35000"/>
                  </a:prstClr>
                </a:solidFill>
                <a:cs typeface="+mn-cs"/>
              </a:rPr>
              <a:t>Technology</a:t>
            </a:r>
            <a:r>
              <a:rPr lang="en-US" altLang="zh-CN" sz="1500" baseline="30000" dirty="0" err="1">
                <a:solidFill>
                  <a:prstClr val="black">
                    <a:lumMod val="65000"/>
                    <a:lumOff val="35000"/>
                  </a:prstClr>
                </a:solidFill>
                <a:cs typeface="+mn-cs"/>
              </a:rPr>
              <a:t>TM</a:t>
            </a:r>
            <a:endParaRPr lang="zh-CN" altLang="en-US" baseline="30000" dirty="0"/>
          </a:p>
        </p:txBody>
      </p:sp>
      <p:sp>
        <p:nvSpPr>
          <p:cNvPr id="3" name="内容占位符 2"/>
          <p:cNvSpPr>
            <a:spLocks noGrp="1"/>
          </p:cNvSpPr>
          <p:nvPr>
            <p:ph idx="1"/>
          </p:nvPr>
        </p:nvSpPr>
        <p:spPr/>
        <p:txBody>
          <a:bodyPr>
            <a:normAutofit fontScale="85000" lnSpcReduction="10000"/>
          </a:bodyPr>
          <a:lstStyle/>
          <a:p>
            <a:r>
              <a:rPr lang="en-US" altLang="zh-CN" dirty="0" smtClean="0"/>
              <a:t>T</a:t>
            </a:r>
            <a:r>
              <a:rPr lang="en-US" altLang="zh-CN" baseline="30000" dirty="0" smtClean="0"/>
              <a:t>3TM</a:t>
            </a:r>
            <a:r>
              <a:rPr lang="zh-CN" altLang="zh-CN" dirty="0" smtClean="0"/>
              <a:t>是</a:t>
            </a:r>
            <a:r>
              <a:rPr lang="zh-CN" altLang="zh-CN" dirty="0"/>
              <a:t>由德州仪器提供</a:t>
            </a:r>
            <a:r>
              <a:rPr lang="zh-CN" altLang="zh-CN" dirty="0" smtClean="0"/>
              <a:t>资助</a:t>
            </a:r>
            <a:r>
              <a:rPr lang="zh-CN" altLang="en-US" dirty="0" smtClean="0"/>
              <a:t>的</a:t>
            </a:r>
            <a:r>
              <a:rPr lang="zh-CN" altLang="zh-CN" dirty="0" smtClean="0"/>
              <a:t>国际</a:t>
            </a:r>
            <a:r>
              <a:rPr lang="zh-CN" altLang="en-US" dirty="0" smtClean="0"/>
              <a:t>学术</a:t>
            </a:r>
            <a:r>
              <a:rPr lang="zh-CN" altLang="zh-CN" dirty="0" smtClean="0"/>
              <a:t>组织</a:t>
            </a:r>
            <a:r>
              <a:rPr lang="zh-CN" altLang="en-US" dirty="0" smtClean="0"/>
              <a:t>，</a:t>
            </a:r>
            <a:r>
              <a:rPr lang="zh-CN" altLang="zh-CN" dirty="0" smtClean="0"/>
              <a:t>发起人是美国俄亥俄州州立大学的伯特和和富兰克林教授（Professors Bert K. Waits and Franklin Demana）</a:t>
            </a:r>
            <a:r>
              <a:rPr lang="zh-CN" altLang="en-US" dirty="0" smtClean="0"/>
              <a:t>．</a:t>
            </a:r>
            <a:endParaRPr lang="en-US" altLang="zh-CN" dirty="0" smtClean="0"/>
          </a:p>
          <a:p>
            <a:r>
              <a:rPr lang="en-US" altLang="zh-CN" dirty="0" smtClean="0"/>
              <a:t>1988</a:t>
            </a:r>
            <a:r>
              <a:rPr lang="zh-CN" altLang="en-US" dirty="0" smtClean="0"/>
              <a:t>年成立于北美，成员国遍布全球．</a:t>
            </a:r>
            <a:endParaRPr lang="en-US" altLang="zh-CN" dirty="0" smtClean="0"/>
          </a:p>
          <a:p>
            <a:r>
              <a:rPr lang="zh-CN" altLang="en-US" dirty="0" smtClean="0"/>
              <a:t>近年，每年春天都举行一次国际会议，交流与探讨教育技术在课堂教学中的应用，展望</a:t>
            </a:r>
            <a:r>
              <a:rPr lang="zh-CN" altLang="en-US" dirty="0"/>
              <a:t>未来</a:t>
            </a:r>
            <a:r>
              <a:rPr lang="zh-CN" altLang="en-US" dirty="0" smtClean="0"/>
              <a:t>教育的前景．</a:t>
            </a:r>
            <a:endParaRPr lang="en-US" altLang="zh-CN" dirty="0" smtClean="0"/>
          </a:p>
        </p:txBody>
      </p:sp>
    </p:spTree>
    <p:extLst>
      <p:ext uri="{BB962C8B-B14F-4D97-AF65-F5344CB8AC3E}">
        <p14:creationId xmlns:p14="http://schemas.microsoft.com/office/powerpoint/2010/main" val="371687646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spcBef>
                <a:spcPts val="750"/>
              </a:spcBef>
              <a:buClr>
                <a:srgbClr val="353535"/>
              </a:buClr>
            </a:pPr>
            <a:r>
              <a:rPr lang="zh-CN" altLang="en-US" dirty="0" smtClean="0"/>
              <a:t>为什么成立</a:t>
            </a:r>
            <a:r>
              <a:rPr lang="en-US" altLang="zh-CN" dirty="0" smtClean="0"/>
              <a:t>T</a:t>
            </a:r>
            <a:r>
              <a:rPr lang="en-US" altLang="zh-CN" baseline="30000" dirty="0" smtClean="0"/>
              <a:t>3TM</a:t>
            </a:r>
            <a:r>
              <a:rPr lang="en-US" altLang="zh-CN" dirty="0" smtClean="0"/>
              <a:t/>
            </a:r>
            <a:br>
              <a:rPr lang="en-US" altLang="zh-CN" dirty="0" smtClean="0"/>
            </a:br>
            <a:r>
              <a:rPr lang="en-US" altLang="zh-CN" sz="1500" dirty="0">
                <a:solidFill>
                  <a:prstClr val="black">
                    <a:lumMod val="65000"/>
                    <a:lumOff val="35000"/>
                  </a:prstClr>
                </a:solidFill>
                <a:cs typeface="+mn-cs"/>
              </a:rPr>
              <a:t>Why Teachers Teaching with </a:t>
            </a:r>
            <a:r>
              <a:rPr lang="en-US" altLang="zh-CN" sz="1500" dirty="0" err="1">
                <a:solidFill>
                  <a:prstClr val="black">
                    <a:lumMod val="65000"/>
                    <a:lumOff val="35000"/>
                  </a:prstClr>
                </a:solidFill>
                <a:cs typeface="+mn-cs"/>
              </a:rPr>
              <a:t>Technology</a:t>
            </a:r>
            <a:r>
              <a:rPr lang="en-US" altLang="zh-CN" sz="1500" baseline="30000" dirty="0" err="1">
                <a:solidFill>
                  <a:prstClr val="black">
                    <a:lumMod val="65000"/>
                    <a:lumOff val="35000"/>
                  </a:prstClr>
                </a:solidFill>
                <a:cs typeface="+mn-cs"/>
              </a:rPr>
              <a:t>TM</a:t>
            </a:r>
            <a:endParaRPr lang="zh-CN" altLang="en-US" baseline="30000" dirty="0"/>
          </a:p>
        </p:txBody>
      </p:sp>
      <p:sp>
        <p:nvSpPr>
          <p:cNvPr id="3" name="内容占位符 2"/>
          <p:cNvSpPr>
            <a:spLocks noGrp="1"/>
          </p:cNvSpPr>
          <p:nvPr>
            <p:ph idx="1"/>
          </p:nvPr>
        </p:nvSpPr>
        <p:spPr/>
        <p:txBody>
          <a:bodyPr/>
          <a:lstStyle/>
          <a:p>
            <a:r>
              <a:rPr lang="zh-CN" altLang="en-US" dirty="0" smtClean="0"/>
              <a:t>通过培训提高</a:t>
            </a:r>
            <a:r>
              <a:rPr lang="zh-CN" altLang="zh-CN" dirty="0" smtClean="0"/>
              <a:t>教师</a:t>
            </a:r>
            <a:r>
              <a:rPr lang="zh-CN" altLang="en-US" dirty="0" smtClean="0"/>
              <a:t>的</a:t>
            </a:r>
            <a:r>
              <a:rPr lang="zh-CN" altLang="zh-CN" dirty="0" smtClean="0"/>
              <a:t>专业</a:t>
            </a:r>
            <a:r>
              <a:rPr lang="zh-CN" altLang="en-US" dirty="0" smtClean="0"/>
              <a:t>技能（手持技术）</a:t>
            </a:r>
            <a:r>
              <a:rPr lang="zh-CN" altLang="zh-CN" dirty="0" smtClean="0"/>
              <a:t>．</a:t>
            </a:r>
            <a:endParaRPr lang="zh-CN" altLang="zh-CN" dirty="0"/>
          </a:p>
          <a:p>
            <a:r>
              <a:rPr lang="zh-CN" altLang="zh-CN" dirty="0" smtClean="0"/>
              <a:t>为教师</a:t>
            </a:r>
            <a:r>
              <a:rPr lang="zh-CN" altLang="en-US" dirty="0" smtClean="0"/>
              <a:t>提供</a:t>
            </a:r>
            <a:r>
              <a:rPr lang="zh-CN" altLang="zh-CN" dirty="0" smtClean="0"/>
              <a:t>探索</a:t>
            </a:r>
            <a:r>
              <a:rPr lang="zh-CN" altLang="zh-CN" dirty="0"/>
              <a:t>教学与</a:t>
            </a:r>
            <a:r>
              <a:rPr lang="zh-CN" altLang="zh-CN" dirty="0" smtClean="0"/>
              <a:t>技术</a:t>
            </a:r>
            <a:r>
              <a:rPr lang="zh-CN" altLang="en-US" dirty="0" smtClean="0"/>
              <a:t>的学习</a:t>
            </a:r>
            <a:r>
              <a:rPr lang="zh-CN" altLang="zh-CN" dirty="0" smtClean="0"/>
              <a:t>机会</a:t>
            </a:r>
            <a:r>
              <a:rPr lang="zh-CN" altLang="zh-CN" dirty="0"/>
              <a:t>．</a:t>
            </a:r>
          </a:p>
          <a:p>
            <a:r>
              <a:rPr lang="zh-CN" altLang="zh-CN" dirty="0" smtClean="0"/>
              <a:t>为</a:t>
            </a:r>
            <a:r>
              <a:rPr lang="zh-CN" altLang="zh-CN" dirty="0"/>
              <a:t>教师提供实用的指导和有价值</a:t>
            </a:r>
            <a:r>
              <a:rPr lang="zh-CN" altLang="zh-CN" dirty="0" smtClean="0"/>
              <a:t>的</a:t>
            </a:r>
            <a:r>
              <a:rPr lang="zh-CN" altLang="en-US" dirty="0" smtClean="0"/>
              <a:t>案</a:t>
            </a:r>
            <a:r>
              <a:rPr lang="zh-CN" altLang="zh-CN" dirty="0" smtClean="0"/>
              <a:t>例．</a:t>
            </a:r>
            <a:endParaRPr lang="zh-CN" altLang="en-US" dirty="0"/>
          </a:p>
        </p:txBody>
      </p:sp>
      <p:pic>
        <p:nvPicPr>
          <p:cNvPr id="4" name="图片 3"/>
          <p:cNvPicPr>
            <a:picLocks noChangeAspect="1"/>
          </p:cNvPicPr>
          <p:nvPr/>
        </p:nvPicPr>
        <p:blipFill>
          <a:blip r:embed="rId2"/>
          <a:stretch>
            <a:fillRect/>
          </a:stretch>
        </p:blipFill>
        <p:spPr>
          <a:xfrm>
            <a:off x="1941909" y="4054457"/>
            <a:ext cx="2050439" cy="1322405"/>
          </a:xfrm>
          <a:prstGeom prst="rect">
            <a:avLst/>
          </a:prstGeom>
        </p:spPr>
      </p:pic>
      <p:sp>
        <p:nvSpPr>
          <p:cNvPr id="6" name="矩形 5"/>
          <p:cNvSpPr/>
          <p:nvPr/>
        </p:nvSpPr>
        <p:spPr>
          <a:xfrm>
            <a:off x="2477250" y="5376862"/>
            <a:ext cx="6045428" cy="338554"/>
          </a:xfrm>
          <a:prstGeom prst="rect">
            <a:avLst/>
          </a:prstGeom>
        </p:spPr>
        <p:txBody>
          <a:bodyPr wrap="square">
            <a:spAutoFit/>
          </a:bodyPr>
          <a:lstStyle/>
          <a:p>
            <a:r>
              <a:rPr lang="en-US" altLang="zh-CN" sz="1600" dirty="0">
                <a:solidFill>
                  <a:srgbClr val="C00000"/>
                </a:solidFill>
              </a:rPr>
              <a:t>Australia                         Netherlands                </a:t>
            </a:r>
            <a:r>
              <a:rPr lang="en-US" altLang="zh-CN" sz="1600" dirty="0" smtClean="0">
                <a:solidFill>
                  <a:srgbClr val="C00000"/>
                </a:solidFill>
              </a:rPr>
              <a:t>      </a:t>
            </a:r>
            <a:r>
              <a:rPr lang="en-US" altLang="zh-CN" sz="1600" dirty="0">
                <a:solidFill>
                  <a:srgbClr val="C00000"/>
                </a:solidFill>
              </a:rPr>
              <a:t>France  </a:t>
            </a:r>
            <a:endParaRPr lang="zh-CN" altLang="en-US" sz="1600" dirty="0">
              <a:solidFill>
                <a:srgbClr val="C00000"/>
              </a:solidFill>
            </a:endParaRPr>
          </a:p>
        </p:txBody>
      </p:sp>
      <p:pic>
        <p:nvPicPr>
          <p:cNvPr id="7" name="图片 6"/>
          <p:cNvPicPr>
            <a:picLocks noChangeAspect="1"/>
          </p:cNvPicPr>
          <p:nvPr/>
        </p:nvPicPr>
        <p:blipFill>
          <a:blip r:embed="rId3"/>
          <a:stretch>
            <a:fillRect/>
          </a:stretch>
        </p:blipFill>
        <p:spPr>
          <a:xfrm>
            <a:off x="4208585" y="4061414"/>
            <a:ext cx="2227384" cy="1315448"/>
          </a:xfrm>
          <a:prstGeom prst="rect">
            <a:avLst/>
          </a:prstGeom>
        </p:spPr>
      </p:pic>
      <p:pic>
        <p:nvPicPr>
          <p:cNvPr id="8" name="图片 7"/>
          <p:cNvPicPr>
            <a:picLocks noChangeAspect="1"/>
          </p:cNvPicPr>
          <p:nvPr/>
        </p:nvPicPr>
        <p:blipFill>
          <a:blip r:embed="rId4"/>
          <a:stretch>
            <a:fillRect/>
          </a:stretch>
        </p:blipFill>
        <p:spPr>
          <a:xfrm>
            <a:off x="6652206" y="4051500"/>
            <a:ext cx="1870471" cy="1325362"/>
          </a:xfrm>
          <a:prstGeom prst="rect">
            <a:avLst/>
          </a:prstGeom>
        </p:spPr>
      </p:pic>
    </p:spTree>
    <p:extLst>
      <p:ext uri="{BB962C8B-B14F-4D97-AF65-F5344CB8AC3E}">
        <p14:creationId xmlns:p14="http://schemas.microsoft.com/office/powerpoint/2010/main" val="120052857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spcBef>
                <a:spcPts val="750"/>
              </a:spcBef>
              <a:buClr>
                <a:srgbClr val="353535"/>
              </a:buClr>
            </a:pPr>
            <a:r>
              <a:rPr lang="en-US" altLang="zh-CN" dirty="0" smtClean="0"/>
              <a:t>T</a:t>
            </a:r>
            <a:r>
              <a:rPr lang="en-US" altLang="zh-CN" baseline="30000" dirty="0" smtClean="0"/>
              <a:t>3TM</a:t>
            </a:r>
            <a:r>
              <a:rPr lang="zh-CN" altLang="en-US" dirty="0" smtClean="0"/>
              <a:t>的目标</a:t>
            </a:r>
            <a:r>
              <a:rPr lang="en-US" altLang="zh-CN" dirty="0" smtClean="0"/>
              <a:t/>
            </a:r>
            <a:br>
              <a:rPr lang="en-US" altLang="zh-CN" dirty="0" smtClean="0"/>
            </a:br>
            <a:r>
              <a:rPr lang="en-US" altLang="zh-CN" sz="1500" dirty="0">
                <a:solidFill>
                  <a:prstClr val="black">
                    <a:lumMod val="65000"/>
                    <a:lumOff val="35000"/>
                  </a:prstClr>
                </a:solidFill>
                <a:cs typeface="+mn-cs"/>
              </a:rPr>
              <a:t>Teachers Teaching with </a:t>
            </a:r>
            <a:r>
              <a:rPr lang="en-US" altLang="zh-CN" sz="1500" dirty="0" err="1">
                <a:solidFill>
                  <a:prstClr val="black">
                    <a:lumMod val="65000"/>
                    <a:lumOff val="35000"/>
                  </a:prstClr>
                </a:solidFill>
                <a:cs typeface="+mn-cs"/>
              </a:rPr>
              <a:t>Technology</a:t>
            </a:r>
            <a:r>
              <a:rPr lang="en-US" altLang="zh-CN" sz="1500" baseline="30000" dirty="0" err="1">
                <a:solidFill>
                  <a:prstClr val="black">
                    <a:lumMod val="65000"/>
                    <a:lumOff val="35000"/>
                  </a:prstClr>
                </a:solidFill>
                <a:cs typeface="+mn-cs"/>
              </a:rPr>
              <a:t>TM</a:t>
            </a:r>
            <a:r>
              <a:rPr lang="en-US" altLang="zh-CN" sz="1500" dirty="0">
                <a:solidFill>
                  <a:prstClr val="black">
                    <a:lumMod val="65000"/>
                    <a:lumOff val="35000"/>
                  </a:prstClr>
                </a:solidFill>
                <a:cs typeface="+mn-cs"/>
              </a:rPr>
              <a:t> Objectives</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zh-CN" dirty="0"/>
              <a:t>帮助教师了解新兴</a:t>
            </a:r>
            <a:r>
              <a:rPr lang="zh-CN" altLang="zh-CN" dirty="0" smtClean="0"/>
              <a:t>技术</a:t>
            </a:r>
            <a:r>
              <a:rPr lang="zh-CN" altLang="en-US" dirty="0" smtClean="0"/>
              <a:t>，通过培训</a:t>
            </a:r>
            <a:r>
              <a:rPr lang="zh-CN" altLang="zh-CN" dirty="0" smtClean="0"/>
              <a:t>提高</a:t>
            </a:r>
            <a:r>
              <a:rPr lang="zh-CN" altLang="en-US" dirty="0" smtClean="0"/>
              <a:t>教师专业技能．</a:t>
            </a:r>
            <a:endParaRPr lang="zh-CN" altLang="zh-CN" dirty="0"/>
          </a:p>
          <a:p>
            <a:r>
              <a:rPr lang="zh-CN" altLang="zh-CN" dirty="0"/>
              <a:t>通过可视化的力量</a:t>
            </a:r>
            <a:r>
              <a:rPr lang="zh-CN" altLang="en-US" dirty="0"/>
              <a:t>，</a:t>
            </a:r>
            <a:r>
              <a:rPr lang="zh-CN" altLang="zh-CN" dirty="0"/>
              <a:t>丰富</a:t>
            </a:r>
            <a:r>
              <a:rPr lang="zh-CN" altLang="en-US" dirty="0"/>
              <a:t>教师</a:t>
            </a:r>
            <a:r>
              <a:rPr lang="zh-CN" altLang="zh-CN" dirty="0"/>
              <a:t>的课堂</a:t>
            </a:r>
            <a:r>
              <a:rPr lang="zh-CN" altLang="en-US" dirty="0"/>
              <a:t>教学内容与</a:t>
            </a:r>
            <a:r>
              <a:rPr lang="zh-CN" altLang="zh-CN" dirty="0"/>
              <a:t>经验</a:t>
            </a:r>
            <a:r>
              <a:rPr lang="zh-CN" altLang="en-US" dirty="0" smtClean="0"/>
              <a:t>．</a:t>
            </a:r>
            <a:endParaRPr lang="en-US" altLang="zh-CN" dirty="0" smtClean="0"/>
          </a:p>
          <a:p>
            <a:r>
              <a:rPr lang="zh-CN" altLang="en-US" dirty="0" smtClean="0"/>
              <a:t>借助图形计算器与数据采集、分析工具开展探究学习．</a:t>
            </a:r>
            <a:endParaRPr lang="en-US" altLang="zh-CN" dirty="0" smtClean="0"/>
          </a:p>
          <a:p>
            <a:r>
              <a:rPr lang="zh-CN" altLang="en-US" dirty="0"/>
              <a:t>融合</a:t>
            </a:r>
            <a:r>
              <a:rPr lang="zh-CN" altLang="en-US" dirty="0" smtClean="0"/>
              <a:t>数学与技术，平衡发展学生各项</a:t>
            </a:r>
            <a:r>
              <a:rPr lang="zh-CN" altLang="en-US" dirty="0"/>
              <a:t>技能与创新意识．</a:t>
            </a:r>
            <a:endParaRPr lang="zh-CN" altLang="zh-CN" dirty="0"/>
          </a:p>
          <a:p>
            <a:r>
              <a:rPr lang="zh-CN" altLang="en-US" dirty="0" smtClean="0"/>
              <a:t>引导学生正确使用技术，</a:t>
            </a:r>
            <a:r>
              <a:rPr lang="zh-CN" altLang="zh-CN" dirty="0" smtClean="0"/>
              <a:t>提高学习成绩</a:t>
            </a:r>
            <a:r>
              <a:rPr lang="zh-CN" altLang="en-US" dirty="0" smtClean="0"/>
              <a:t>，适应</a:t>
            </a:r>
            <a:r>
              <a:rPr lang="zh-CN" altLang="zh-CN" dirty="0" smtClean="0"/>
              <a:t>未来</a:t>
            </a:r>
            <a:r>
              <a:rPr lang="zh-CN" altLang="en-US" dirty="0" smtClean="0"/>
              <a:t>发展．</a:t>
            </a:r>
            <a:endParaRPr lang="zh-CN" altLang="zh-CN" dirty="0"/>
          </a:p>
        </p:txBody>
      </p:sp>
    </p:spTree>
    <p:extLst>
      <p:ext uri="{BB962C8B-B14F-4D97-AF65-F5344CB8AC3E}">
        <p14:creationId xmlns:p14="http://schemas.microsoft.com/office/powerpoint/2010/main" val="391506713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spcBef>
                <a:spcPts val="750"/>
              </a:spcBef>
              <a:buClr>
                <a:srgbClr val="353535"/>
              </a:buClr>
            </a:pPr>
            <a:r>
              <a:rPr lang="en-US" altLang="zh-CN" dirty="0" smtClean="0"/>
              <a:t>T</a:t>
            </a:r>
            <a:r>
              <a:rPr lang="en-US" altLang="zh-CN" baseline="30000" dirty="0" smtClean="0"/>
              <a:t>3TM</a:t>
            </a:r>
            <a:r>
              <a:rPr lang="zh-CN" altLang="en-US" dirty="0" smtClean="0"/>
              <a:t>的启示</a:t>
            </a:r>
            <a:r>
              <a:rPr lang="en-US" altLang="zh-CN" dirty="0" smtClean="0"/>
              <a:t/>
            </a:r>
            <a:br>
              <a:rPr lang="en-US" altLang="zh-CN" dirty="0" smtClean="0"/>
            </a:br>
            <a:r>
              <a:rPr lang="en-US" altLang="zh-CN" sz="1500" dirty="0">
                <a:solidFill>
                  <a:prstClr val="black">
                    <a:lumMod val="65000"/>
                    <a:lumOff val="35000"/>
                  </a:prstClr>
                </a:solidFill>
                <a:cs typeface="+mn-cs"/>
              </a:rPr>
              <a:t>Teachers Teaching with </a:t>
            </a:r>
            <a:r>
              <a:rPr lang="en-US" altLang="zh-CN" sz="1500" dirty="0" err="1">
                <a:solidFill>
                  <a:prstClr val="black">
                    <a:lumMod val="65000"/>
                    <a:lumOff val="35000"/>
                  </a:prstClr>
                </a:solidFill>
                <a:cs typeface="+mn-cs"/>
              </a:rPr>
              <a:t>Technology</a:t>
            </a:r>
            <a:r>
              <a:rPr lang="en-US" altLang="zh-CN" sz="1500" baseline="30000" dirty="0" err="1">
                <a:solidFill>
                  <a:prstClr val="black">
                    <a:lumMod val="65000"/>
                    <a:lumOff val="35000"/>
                  </a:prstClr>
                </a:solidFill>
                <a:cs typeface="+mn-cs"/>
              </a:rPr>
              <a:t>TM</a:t>
            </a:r>
            <a:r>
              <a:rPr lang="en-US" altLang="zh-CN" sz="1500" baseline="30000" dirty="0">
                <a:solidFill>
                  <a:prstClr val="black">
                    <a:lumMod val="65000"/>
                    <a:lumOff val="35000"/>
                  </a:prstClr>
                </a:solidFill>
                <a:cs typeface="+mn-cs"/>
              </a:rPr>
              <a:t> </a:t>
            </a:r>
            <a:r>
              <a:rPr lang="en-US" altLang="zh-CN" sz="1500" dirty="0">
                <a:solidFill>
                  <a:prstClr val="black">
                    <a:lumMod val="65000"/>
                    <a:lumOff val="35000"/>
                  </a:prstClr>
                </a:solidFill>
                <a:cs typeface="+mn-cs"/>
              </a:rPr>
              <a:t>For US</a:t>
            </a:r>
            <a:endParaRPr lang="zh-CN" altLang="en-US" sz="1500" dirty="0">
              <a:solidFill>
                <a:prstClr val="black">
                  <a:lumMod val="65000"/>
                  <a:lumOff val="35000"/>
                </a:prstClr>
              </a:solidFill>
              <a:cs typeface="+mn-cs"/>
            </a:endParaRPr>
          </a:p>
        </p:txBody>
      </p:sp>
      <p:sp>
        <p:nvSpPr>
          <p:cNvPr id="3" name="内容占位符 2"/>
          <p:cNvSpPr>
            <a:spLocks noGrp="1"/>
          </p:cNvSpPr>
          <p:nvPr>
            <p:ph idx="1"/>
          </p:nvPr>
        </p:nvSpPr>
        <p:spPr/>
        <p:txBody>
          <a:bodyPr>
            <a:normAutofit fontScale="85000" lnSpcReduction="20000"/>
          </a:bodyPr>
          <a:lstStyle/>
          <a:p>
            <a:r>
              <a:rPr lang="en-US" altLang="zh-CN" dirty="0" smtClean="0"/>
              <a:t>T</a:t>
            </a:r>
            <a:r>
              <a:rPr lang="en-US" altLang="zh-CN" baseline="30000" dirty="0" smtClean="0"/>
              <a:t>3TM</a:t>
            </a:r>
            <a:r>
              <a:rPr lang="zh-CN" altLang="en-US" dirty="0" smtClean="0"/>
              <a:t>从发起时的两人，到目前培训了几十个国家超过</a:t>
            </a:r>
            <a:r>
              <a:rPr lang="en-US" altLang="zh-CN" dirty="0" smtClean="0"/>
              <a:t>4</a:t>
            </a:r>
            <a:r>
              <a:rPr lang="zh-CN" altLang="en-US" dirty="0" smtClean="0"/>
              <a:t>万名一线教师，队伍的不断壮大说明了我们现在的努力是符合历史发展趋势的．</a:t>
            </a:r>
            <a:endParaRPr lang="en-US" altLang="zh-CN" dirty="0" smtClean="0"/>
          </a:p>
          <a:p>
            <a:r>
              <a:rPr lang="en-US" altLang="zh-CN" dirty="0" smtClean="0"/>
              <a:t>T</a:t>
            </a:r>
            <a:r>
              <a:rPr lang="en-US" altLang="zh-CN" baseline="30000" dirty="0" smtClean="0"/>
              <a:t>3TM</a:t>
            </a:r>
            <a:r>
              <a:rPr lang="zh-CN" altLang="en-US" dirty="0" smtClean="0"/>
              <a:t>遍布全球多个国家，教育与技术的交流无国界，我们的课程交流也不能有疆域的界限，无私才能求发展．</a:t>
            </a:r>
            <a:endParaRPr lang="en-US" altLang="zh-CN" dirty="0" smtClean="0"/>
          </a:p>
          <a:p>
            <a:r>
              <a:rPr lang="zh-CN" altLang="en-US" dirty="0" smtClean="0"/>
              <a:t>希望有识之士发起成立</a:t>
            </a:r>
            <a:r>
              <a:rPr lang="en-US" altLang="zh-CN" dirty="0" smtClean="0"/>
              <a:t>T</a:t>
            </a:r>
            <a:r>
              <a:rPr lang="en-US" altLang="zh-CN" baseline="30000" dirty="0" smtClean="0"/>
              <a:t>3</a:t>
            </a:r>
            <a:r>
              <a:rPr lang="en-US" altLang="zh-CN" dirty="0" smtClean="0"/>
              <a:t> CHINA</a:t>
            </a:r>
            <a:r>
              <a:rPr lang="zh-CN" altLang="en-US" dirty="0" smtClean="0"/>
              <a:t>，迟到了还可快步赶上．</a:t>
            </a:r>
            <a:endParaRPr lang="en-US" altLang="zh-CN" dirty="0" smtClean="0"/>
          </a:p>
        </p:txBody>
      </p:sp>
    </p:spTree>
    <p:extLst>
      <p:ext uri="{BB962C8B-B14F-4D97-AF65-F5344CB8AC3E}">
        <p14:creationId xmlns:p14="http://schemas.microsoft.com/office/powerpoint/2010/main" val="267868878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a:t>
            </a:r>
            <a:r>
              <a:rPr lang="en-US" altLang="zh-CN" baseline="30000" dirty="0" smtClean="0"/>
              <a:t>3</a:t>
            </a:r>
            <a:r>
              <a:rPr lang="zh-CN" altLang="en-US" dirty="0" smtClean="0"/>
              <a:t>是什么</a:t>
            </a:r>
            <a:r>
              <a:rPr lang="zh-CN" altLang="en-US" dirty="0"/>
              <a:t>？</a:t>
            </a:r>
          </a:p>
        </p:txBody>
      </p:sp>
      <p:sp>
        <p:nvSpPr>
          <p:cNvPr id="3" name="文本占位符 2"/>
          <p:cNvSpPr>
            <a:spLocks noGrp="1"/>
          </p:cNvSpPr>
          <p:nvPr>
            <p:ph type="body" idx="1"/>
          </p:nvPr>
        </p:nvSpPr>
        <p:spPr/>
        <p:txBody>
          <a:bodyPr/>
          <a:lstStyle/>
          <a:p>
            <a:endParaRPr lang="zh-CN" altLang="en-US"/>
          </a:p>
        </p:txBody>
      </p:sp>
      <p:pic>
        <p:nvPicPr>
          <p:cNvPr id="5" name="图片 4"/>
          <p:cNvPicPr>
            <a:picLocks noChangeAspect="1"/>
          </p:cNvPicPr>
          <p:nvPr/>
        </p:nvPicPr>
        <p:blipFill>
          <a:blip r:embed="rId2"/>
          <a:stretch>
            <a:fillRect/>
          </a:stretch>
        </p:blipFill>
        <p:spPr>
          <a:xfrm>
            <a:off x="5811294" y="3982278"/>
            <a:ext cx="2817165" cy="1358475"/>
          </a:xfrm>
          <a:prstGeom prst="rect">
            <a:avLst/>
          </a:prstGeom>
          <a:effectLst>
            <a:glow rad="101600">
              <a:schemeClr val="accent3">
                <a:satMod val="175000"/>
                <a:alpha val="40000"/>
              </a:schemeClr>
            </a:glow>
            <a:outerShdw blurRad="50800" dist="38100" dir="2700000" algn="tl" rotWithShape="0">
              <a:prstClr val="black">
                <a:alpha val="40000"/>
              </a:prstClr>
            </a:outerShdw>
          </a:effectLst>
        </p:spPr>
      </p:pic>
    </p:spTree>
    <p:extLst>
      <p:ext uri="{BB962C8B-B14F-4D97-AF65-F5344CB8AC3E}">
        <p14:creationId xmlns:p14="http://schemas.microsoft.com/office/powerpoint/2010/main" val="9922221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spcBef>
                <a:spcPts val="750"/>
              </a:spcBef>
              <a:buClr>
                <a:srgbClr val="353535"/>
              </a:buClr>
            </a:pPr>
            <a:r>
              <a:rPr lang="en-US" altLang="zh-CN" dirty="0" smtClean="0"/>
              <a:t>T</a:t>
            </a:r>
            <a:r>
              <a:rPr lang="en-US" altLang="zh-CN" baseline="30000" dirty="0" smtClean="0"/>
              <a:t>3</a:t>
            </a:r>
            <a:r>
              <a:rPr lang="zh-CN" altLang="en-US" dirty="0" smtClean="0"/>
              <a:t>的含义</a:t>
            </a:r>
            <a:r>
              <a:rPr lang="en-US" altLang="zh-CN" dirty="0" smtClean="0"/>
              <a:t/>
            </a:r>
            <a:br>
              <a:rPr lang="en-US" altLang="zh-CN" dirty="0" smtClean="0"/>
            </a:br>
            <a:r>
              <a:rPr lang="en-US" altLang="zh-CN" sz="1500" dirty="0">
                <a:solidFill>
                  <a:prstClr val="black">
                    <a:lumMod val="65000"/>
                    <a:lumOff val="35000"/>
                  </a:prstClr>
                </a:solidFill>
                <a:cs typeface="+mn-cs"/>
              </a:rPr>
              <a:t>Teachers Teaching with Technology</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zh-CN" dirty="0"/>
              <a:t>意为“教师用技术教学</a:t>
            </a:r>
            <a:r>
              <a:rPr lang="zh-CN" altLang="zh-CN" dirty="0" smtClean="0"/>
              <a:t>”</a:t>
            </a:r>
            <a:r>
              <a:rPr lang="zh-CN" altLang="en-US" dirty="0" smtClean="0"/>
              <a:t>，不仅是方法，也是理念</a:t>
            </a:r>
            <a:r>
              <a:rPr lang="zh-CN" altLang="zh-CN" dirty="0" smtClean="0"/>
              <a:t>．</a:t>
            </a:r>
            <a:endParaRPr lang="zh-CN" altLang="zh-CN" dirty="0"/>
          </a:p>
          <a:p>
            <a:r>
              <a:rPr lang="zh-CN" altLang="zh-CN" dirty="0"/>
              <a:t>倡导</a:t>
            </a:r>
            <a:r>
              <a:rPr lang="en-US" altLang="zh-CN" dirty="0"/>
              <a:t>“</a:t>
            </a:r>
            <a:r>
              <a:rPr lang="zh-CN" altLang="zh-CN" dirty="0"/>
              <a:t>操作</a:t>
            </a:r>
            <a:r>
              <a:rPr lang="en-US" altLang="zh-CN" dirty="0"/>
              <a:t>”</a:t>
            </a:r>
            <a:r>
              <a:rPr lang="zh-CN" altLang="zh-CN" dirty="0"/>
              <a:t>、</a:t>
            </a:r>
            <a:r>
              <a:rPr lang="en-US" altLang="zh-CN" dirty="0"/>
              <a:t>“</a:t>
            </a:r>
            <a:r>
              <a:rPr lang="zh-CN" altLang="zh-CN" dirty="0"/>
              <a:t>理解</a:t>
            </a:r>
            <a:r>
              <a:rPr lang="en-US" altLang="zh-CN" dirty="0"/>
              <a:t>”</a:t>
            </a:r>
            <a:r>
              <a:rPr lang="zh-CN" altLang="zh-CN" dirty="0"/>
              <a:t>和</a:t>
            </a:r>
            <a:r>
              <a:rPr lang="en-US" altLang="zh-CN" dirty="0"/>
              <a:t>“</a:t>
            </a:r>
            <a:r>
              <a:rPr lang="zh-CN" altLang="zh-CN" dirty="0"/>
              <a:t>探究</a:t>
            </a:r>
            <a:r>
              <a:rPr lang="en-US" altLang="zh-CN" dirty="0"/>
              <a:t>”</a:t>
            </a:r>
            <a:r>
              <a:rPr lang="zh-CN" altLang="zh-CN" dirty="0" smtClean="0"/>
              <a:t>，</a:t>
            </a:r>
            <a:r>
              <a:rPr lang="zh-CN" altLang="en-US" dirty="0" smtClean="0"/>
              <a:t>与现代数学教育及思维能力培养的方式一致．</a:t>
            </a:r>
            <a:endParaRPr lang="en-US" altLang="zh-CN" dirty="0" smtClean="0"/>
          </a:p>
          <a:p>
            <a:r>
              <a:rPr lang="zh-CN" altLang="zh-CN" dirty="0" smtClean="0"/>
              <a:t>随着</a:t>
            </a:r>
            <a:r>
              <a:rPr lang="zh-CN" altLang="en-US" dirty="0" smtClean="0"/>
              <a:t>信息</a:t>
            </a:r>
            <a:r>
              <a:rPr lang="zh-CN" altLang="zh-CN" dirty="0" smtClean="0"/>
              <a:t>技术</a:t>
            </a:r>
            <a:r>
              <a:rPr lang="zh-CN" altLang="en-US" dirty="0" smtClean="0"/>
              <a:t>，尤其是</a:t>
            </a:r>
            <a:r>
              <a:rPr lang="en-US" altLang="zh-CN" dirty="0" smtClean="0"/>
              <a:t>TI</a:t>
            </a:r>
            <a:r>
              <a:rPr lang="zh-CN" altLang="en-US" dirty="0" smtClean="0"/>
              <a:t>手持技术</a:t>
            </a:r>
            <a:r>
              <a:rPr lang="zh-CN" altLang="zh-CN" dirty="0" smtClean="0"/>
              <a:t>在</a:t>
            </a:r>
            <a:r>
              <a:rPr lang="zh-CN" altLang="zh-CN" dirty="0"/>
              <a:t>教学中的推广和应用，</a:t>
            </a:r>
            <a:r>
              <a:rPr lang="en-US" altLang="zh-CN" dirty="0"/>
              <a:t>T</a:t>
            </a:r>
            <a:r>
              <a:rPr lang="en-US" altLang="zh-CN" baseline="30000" dirty="0"/>
              <a:t>3</a:t>
            </a:r>
            <a:r>
              <a:rPr lang="zh-CN" altLang="zh-CN" dirty="0"/>
              <a:t>赋予了数学教育新的内涵、目标、内容以及学与教的方式，给数学学习带来了智慧和乐趣．</a:t>
            </a:r>
          </a:p>
          <a:p>
            <a:endParaRPr lang="zh-CN" altLang="en-US" dirty="0"/>
          </a:p>
        </p:txBody>
      </p:sp>
    </p:spTree>
    <p:extLst>
      <p:ext uri="{BB962C8B-B14F-4D97-AF65-F5344CB8AC3E}">
        <p14:creationId xmlns:p14="http://schemas.microsoft.com/office/powerpoint/2010/main" val="83853798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丝状">
  <a:themeElements>
    <a:clrScheme name="丝状">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丝状">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1470</TotalTime>
  <Words>1993</Words>
  <Application>Microsoft Office PowerPoint</Application>
  <PresentationFormat>全屏显示(16:10)</PresentationFormat>
  <Paragraphs>125</Paragraphs>
  <Slides>31</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31</vt:i4>
      </vt:variant>
    </vt:vector>
  </HeadingPairs>
  <TitlesOfParts>
    <vt:vector size="40" baseType="lpstr">
      <vt:lpstr>Wingdings 3</vt:lpstr>
      <vt:lpstr>Calibri</vt:lpstr>
      <vt:lpstr>Arial</vt:lpstr>
      <vt:lpstr>Century Gothic</vt:lpstr>
      <vt:lpstr>Times New Roman</vt:lpstr>
      <vt:lpstr>幼圆</vt:lpstr>
      <vt:lpstr>黑体</vt:lpstr>
      <vt:lpstr>宋体</vt:lpstr>
      <vt:lpstr>丝状</vt:lpstr>
      <vt:lpstr>T3TM与T3的乐趣</vt:lpstr>
      <vt:lpstr>T3TM是什么？</vt:lpstr>
      <vt:lpstr>T3TM是什么 What is Teachers Teaching with TechnologyTM</vt:lpstr>
      <vt:lpstr>T3TM是什么 What is Teachers Teaching with TechnologyTM</vt:lpstr>
      <vt:lpstr>为什么成立T3TM Why Teachers Teaching with TechnologyTM</vt:lpstr>
      <vt:lpstr>T3TM的目标 Teachers Teaching with TechnologyTM Objectives</vt:lpstr>
      <vt:lpstr>T3TM的启示 Teachers Teaching with TechnologyTM For US</vt:lpstr>
      <vt:lpstr>T3是什么？</vt:lpstr>
      <vt:lpstr>T3的含义 Teachers Teaching with Technology</vt:lpstr>
      <vt:lpstr>T3的乐趣[1] Enjoy Teachers Teaching with Technology</vt:lpstr>
      <vt:lpstr>无线系统的“交互”之趣</vt:lpstr>
      <vt:lpstr>PowerPoint 演示文稿</vt:lpstr>
      <vt:lpstr>PowerPoint 演示文稿</vt:lpstr>
      <vt:lpstr>示例与分析</vt:lpstr>
      <vt:lpstr>启示</vt:lpstr>
      <vt:lpstr>CAS系统的“简化”之趣</vt:lpstr>
      <vt:lpstr>CAS系统的“简化”之趣</vt:lpstr>
      <vt:lpstr>示例与分析</vt:lpstr>
      <vt:lpstr>启示</vt:lpstr>
      <vt:lpstr>多元关联的“动态”之趣</vt:lpstr>
      <vt:lpstr>多元关联的“动态”之趣</vt:lpstr>
      <vt:lpstr>示例与分析</vt:lpstr>
      <vt:lpstr>示例与分析</vt:lpstr>
      <vt:lpstr>启示</vt:lpstr>
      <vt:lpstr>合情推理的“创新”之趣 </vt:lpstr>
      <vt:lpstr>合情推理的“创新”之趣 </vt:lpstr>
      <vt:lpstr>示例与分析</vt:lpstr>
      <vt:lpstr>示例与分析[1]</vt:lpstr>
      <vt:lpstr>启示</vt:lpstr>
      <vt:lpstr>结束语</vt:lpstr>
      <vt:lpstr>谢谢！</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T3TM与T3的乐趣</dc:title>
  <dc:creator>黄炳锋</dc:creator>
  <cp:lastModifiedBy>黄炳锋</cp:lastModifiedBy>
  <cp:revision>58</cp:revision>
  <dcterms:created xsi:type="dcterms:W3CDTF">2014-10-11T07:52:17Z</dcterms:created>
  <dcterms:modified xsi:type="dcterms:W3CDTF">2014-10-14T07:41:47Z</dcterms:modified>
</cp:coreProperties>
</file>