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57" r:id="rId8"/>
    <p:sldId id="258" r:id="rId9"/>
    <p:sldId id="259" r:id="rId10"/>
    <p:sldId id="262" r:id="rId11"/>
    <p:sldId id="263" r:id="rId12"/>
    <p:sldId id="261" r:id="rId13"/>
    <p:sldId id="260" r:id="rId14"/>
    <p:sldId id="266" r:id="rId15"/>
    <p:sldId id="264" r:id="rId16"/>
    <p:sldId id="268" r:id="rId17"/>
    <p:sldId id="274" r:id="rId18"/>
    <p:sldId id="276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08DBE-D44D-457B-AD84-539E3F4494F3}" type="datetimeFigureOut">
              <a:rPr lang="zh-CN" altLang="en-US" smtClean="0"/>
              <a:t>2013/5/16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5A6E3-068A-49A9-A308-8D28D8EB11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632848" cy="1470025"/>
          </a:xfrm>
        </p:spPr>
        <p:txBody>
          <a:bodyPr/>
          <a:lstStyle/>
          <a:p>
            <a:r>
              <a:rPr lang="en-US" altLang="zh-CN" dirty="0" smtClean="0"/>
              <a:t>TI-</a:t>
            </a:r>
            <a:r>
              <a:rPr lang="en-US" altLang="zh-CN" dirty="0" err="1" smtClean="0"/>
              <a:t>nSpire</a:t>
            </a:r>
            <a:r>
              <a:rPr lang="en-US" altLang="zh-CN" dirty="0" smtClean="0"/>
              <a:t> CAS</a:t>
            </a:r>
            <a:r>
              <a:rPr lang="zh-CN" altLang="en-US" dirty="0" smtClean="0"/>
              <a:t>在统计中的应用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9442" y="3140968"/>
            <a:ext cx="7117180" cy="2497832"/>
          </a:xfrm>
        </p:spPr>
        <p:txBody>
          <a:bodyPr/>
          <a:lstStyle/>
          <a:p>
            <a:pPr algn="ctr"/>
            <a:r>
              <a:rPr lang="zh-CN" altLang="en-US" dirty="0" smtClean="0"/>
              <a:t>江苏省 姜堰二中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李彤彤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江苏省泰州市姜堰区淮海东路</a:t>
            </a:r>
            <a:r>
              <a:rPr lang="en-US" altLang="zh-CN" dirty="0" smtClean="0"/>
              <a:t>268</a:t>
            </a:r>
            <a:r>
              <a:rPr lang="zh-CN" altLang="en-US" dirty="0" smtClean="0"/>
              <a:t>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757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84" y="0"/>
            <a:ext cx="9156883" cy="689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10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" y="0"/>
            <a:ext cx="9106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8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85" y="0"/>
            <a:ext cx="9156883" cy="6895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4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" y="0"/>
            <a:ext cx="91065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23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残差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Residual</a:t>
            </a:r>
            <a:r>
              <a:rPr lang="en-US" altLang="zh-CN" dirty="0" smtClean="0"/>
              <a:t>=actual value </a:t>
            </a:r>
            <a:r>
              <a:rPr lang="en-US" altLang="zh-CN" dirty="0" smtClean="0"/>
              <a:t>– predicted </a:t>
            </a:r>
            <a:r>
              <a:rPr lang="en-US" altLang="zh-CN" dirty="0" smtClean="0"/>
              <a:t>value</a:t>
            </a:r>
          </a:p>
          <a:p>
            <a:r>
              <a:rPr lang="zh-CN" altLang="en-US" dirty="0"/>
              <a:t>残差</a:t>
            </a:r>
            <a:r>
              <a:rPr lang="zh-CN" altLang="en-US" dirty="0" smtClean="0"/>
              <a:t>值</a:t>
            </a:r>
            <a:r>
              <a:rPr lang="en-US" altLang="zh-CN" dirty="0" smtClean="0"/>
              <a:t>=</a:t>
            </a:r>
            <a:r>
              <a:rPr lang="zh-CN" altLang="en-US" dirty="0" smtClean="0"/>
              <a:t>实际值</a:t>
            </a:r>
            <a:r>
              <a:rPr lang="en-US" altLang="zh-CN" dirty="0" smtClean="0"/>
              <a:t>-</a:t>
            </a:r>
            <a:r>
              <a:rPr lang="zh-CN" altLang="en-US" dirty="0" smtClean="0"/>
              <a:t>估计值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92896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9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10702"/>
            <a:ext cx="8423402" cy="213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83568" y="286227"/>
            <a:ext cx="7125113" cy="924475"/>
          </a:xfrm>
        </p:spPr>
        <p:txBody>
          <a:bodyPr/>
          <a:lstStyle/>
          <a:p>
            <a:r>
              <a:rPr lang="zh-CN" altLang="en-US" dirty="0"/>
              <a:t>非线性关系的线性表示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10702"/>
            <a:ext cx="755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例</a:t>
            </a:r>
            <a:r>
              <a:rPr lang="en-US" altLang="zh-CN" sz="2400" dirty="0"/>
              <a:t>2</a:t>
            </a:r>
            <a:endParaRPr lang="zh-CN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057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58" y="3350379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0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" y="10432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" y="336967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708" y="336967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2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566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6587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170" y="3432175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34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49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445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725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2708920"/>
            <a:ext cx="7125113" cy="924475"/>
          </a:xfrm>
        </p:spPr>
        <p:txBody>
          <a:bodyPr/>
          <a:lstStyle/>
          <a:p>
            <a:pPr algn="ctr"/>
            <a:r>
              <a:rPr lang="zh-CN" altLang="en-US" sz="4800" dirty="0" smtClean="0"/>
              <a:t>谢谢！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35354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一个工厂在某年里每月产品的总成本</a:t>
            </a:r>
            <a:r>
              <a:rPr lang="en-US" altLang="zh-CN" sz="2400" dirty="0" smtClean="0"/>
              <a:t>y</a:t>
            </a:r>
            <a:r>
              <a:rPr lang="zh-CN" altLang="en-US" sz="2400" dirty="0" smtClean="0"/>
              <a:t>（单位：万元）与月产量</a:t>
            </a:r>
            <a:r>
              <a:rPr lang="en-US" altLang="zh-CN" sz="2400" dirty="0" smtClean="0"/>
              <a:t>x</a:t>
            </a:r>
            <a:r>
              <a:rPr lang="zh-CN" altLang="en-US" sz="2400" dirty="0" smtClean="0"/>
              <a:t>（单位：万件）之间有如下一组数据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en-US" altLang="zh-CN" sz="2400" dirty="0" smtClean="0"/>
              <a:t>(1)</a:t>
            </a:r>
            <a:r>
              <a:rPr lang="zh-CN" altLang="en-US" sz="2400" dirty="0" smtClean="0"/>
              <a:t>画出散点图</a:t>
            </a:r>
            <a:endParaRPr lang="en-US" altLang="zh-CN" sz="2400" dirty="0" smtClean="0"/>
          </a:p>
          <a:p>
            <a:r>
              <a:rPr lang="en-US" altLang="zh-CN" sz="2400" dirty="0" smtClean="0"/>
              <a:t>(2)</a:t>
            </a:r>
            <a:r>
              <a:rPr lang="zh-CN" altLang="en-US" sz="2400" dirty="0" smtClean="0"/>
              <a:t>求线性回归方程</a:t>
            </a:r>
            <a:endParaRPr lang="en-US" altLang="zh-CN" sz="2400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666226"/>
              </p:ext>
            </p:extLst>
          </p:nvPr>
        </p:nvGraphicFramePr>
        <p:xfrm>
          <a:off x="216000" y="2780928"/>
          <a:ext cx="89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X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1.12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1.19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1.28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1.36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1.48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1.59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1.68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1.80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1.87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1.98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2.07</a:t>
                      </a:r>
                      <a:endParaRPr lang="zh-CN" alt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2.25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2.37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2.40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2.55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2.64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2.75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2.92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3.03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3.14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3.26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3.36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3.50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48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578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938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128" y="337185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70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7185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432175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654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" y="-18587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89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" y="3397203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93" y="3432175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48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443" y="3717032"/>
            <a:ext cx="7125112" cy="2141766"/>
          </a:xfrm>
        </p:spPr>
        <p:txBody>
          <a:bodyPr/>
          <a:lstStyle/>
          <a:p>
            <a:r>
              <a:rPr lang="en-US" altLang="zh-CN" dirty="0" smtClean="0"/>
              <a:t>R</a:t>
            </a:r>
            <a:r>
              <a:rPr lang="zh-CN" altLang="en-US" dirty="0" smtClean="0"/>
              <a:t>为相关系数</a:t>
            </a:r>
            <a:endParaRPr lang="en-US" altLang="zh-CN" dirty="0" smtClean="0"/>
          </a:p>
          <a:p>
            <a:r>
              <a:rPr lang="en-US" altLang="zh-CN" dirty="0" smtClean="0"/>
              <a:t>R</a:t>
            </a:r>
            <a:r>
              <a:rPr lang="zh-CN" altLang="en-US" dirty="0" smtClean="0"/>
              <a:t>平方指决定系数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0"/>
            <a:ext cx="462915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225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练习</a:t>
            </a:r>
            <a:r>
              <a:rPr lang="en-US" altLang="zh-CN" dirty="0" smtClean="0"/>
              <a:t>1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下列数据给出了</a:t>
            </a:r>
            <a:r>
              <a:rPr lang="en-US" altLang="zh-CN" sz="2400" dirty="0" smtClean="0"/>
              <a:t>11</a:t>
            </a:r>
            <a:r>
              <a:rPr lang="zh-CN" altLang="en-US" sz="2400" dirty="0" smtClean="0"/>
              <a:t>名同学的身高和体重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pPr marL="0" indent="0">
              <a:buNone/>
            </a:pPr>
            <a:r>
              <a:rPr lang="zh-CN" altLang="en-US" sz="2400" dirty="0" smtClean="0"/>
              <a:t>求它们的线性回归直线方程使我们能够从身高去估算体重</a:t>
            </a:r>
            <a:endParaRPr lang="en-US" altLang="zh-CN" sz="24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191044"/>
              </p:ext>
            </p:extLst>
          </p:nvPr>
        </p:nvGraphicFramePr>
        <p:xfrm>
          <a:off x="4949" y="2780928"/>
          <a:ext cx="896400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Height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177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182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178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173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184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170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180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Weight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75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55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56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72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62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936"/>
            <a:ext cx="9121046" cy="6868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01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2" y="0"/>
            <a:ext cx="910652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77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夏季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夏季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夏季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TC101972873[[fn=夏季]]</Template>
  <TotalTime>1079</TotalTime>
  <Words>176</Words>
  <Application>Microsoft Office PowerPoint</Application>
  <PresentationFormat>全屏显示(4:3)</PresentationFormat>
  <Paragraphs>92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夏季</vt:lpstr>
      <vt:lpstr>TI-nSpire CAS在统计中的应用</vt:lpstr>
      <vt:lpstr>例1</vt:lpstr>
      <vt:lpstr>PowerPoint 演示文稿</vt:lpstr>
      <vt:lpstr>PowerPoint 演示文稿</vt:lpstr>
      <vt:lpstr>PowerPoint 演示文稿</vt:lpstr>
      <vt:lpstr>PowerPoint 演示文稿</vt:lpstr>
      <vt:lpstr>练习1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残差</vt:lpstr>
      <vt:lpstr>非线性关系的线性表示</vt:lpstr>
      <vt:lpstr>PowerPoint 演示文稿</vt:lpstr>
      <vt:lpstr>PowerPoint 演示文稿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TI-nSpire CAS在统计中的应用</dc:title>
  <dc:creator>Tony Lee</dc:creator>
  <cp:lastModifiedBy>Tony Lee</cp:lastModifiedBy>
  <cp:revision>24</cp:revision>
  <dcterms:created xsi:type="dcterms:W3CDTF">2013-05-08T13:51:42Z</dcterms:created>
  <dcterms:modified xsi:type="dcterms:W3CDTF">2013-05-16T14:55:57Z</dcterms:modified>
</cp:coreProperties>
</file>